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890" r:id="rId1"/>
  </p:sldMasterIdLst>
  <p:notesMasterIdLst>
    <p:notesMasterId r:id="rId66"/>
  </p:notesMasterIdLst>
  <p:sldIdLst>
    <p:sldId id="260" r:id="rId2"/>
    <p:sldId id="413" r:id="rId3"/>
    <p:sldId id="414" r:id="rId4"/>
    <p:sldId id="333" r:id="rId5"/>
    <p:sldId id="366" r:id="rId6"/>
    <p:sldId id="377" r:id="rId7"/>
    <p:sldId id="399" r:id="rId8"/>
    <p:sldId id="334" r:id="rId9"/>
    <p:sldId id="368" r:id="rId10"/>
    <p:sldId id="369" r:id="rId11"/>
    <p:sldId id="335" r:id="rId12"/>
    <p:sldId id="415" r:id="rId13"/>
    <p:sldId id="337" r:id="rId14"/>
    <p:sldId id="338" r:id="rId15"/>
    <p:sldId id="378" r:id="rId16"/>
    <p:sldId id="394" r:id="rId17"/>
    <p:sldId id="371" r:id="rId18"/>
    <p:sldId id="339" r:id="rId19"/>
    <p:sldId id="340" r:id="rId20"/>
    <p:sldId id="341" r:id="rId21"/>
    <p:sldId id="342" r:id="rId22"/>
    <p:sldId id="400" r:id="rId23"/>
    <p:sldId id="343" r:id="rId24"/>
    <p:sldId id="401" r:id="rId25"/>
    <p:sldId id="416" r:id="rId26"/>
    <p:sldId id="402" r:id="rId27"/>
    <p:sldId id="346" r:id="rId28"/>
    <p:sldId id="347" r:id="rId29"/>
    <p:sldId id="348" r:id="rId30"/>
    <p:sldId id="403" r:id="rId31"/>
    <p:sldId id="349" r:id="rId32"/>
    <p:sldId id="350" r:id="rId33"/>
    <p:sldId id="379" r:id="rId34"/>
    <p:sldId id="351" r:id="rId35"/>
    <p:sldId id="352" r:id="rId36"/>
    <p:sldId id="353" r:id="rId37"/>
    <p:sldId id="404" r:id="rId38"/>
    <p:sldId id="354" r:id="rId39"/>
    <p:sldId id="380" r:id="rId40"/>
    <p:sldId id="396" r:id="rId41"/>
    <p:sldId id="376" r:id="rId42"/>
    <p:sldId id="356" r:id="rId43"/>
    <p:sldId id="357" r:id="rId44"/>
    <p:sldId id="381" r:id="rId45"/>
    <p:sldId id="397" r:id="rId46"/>
    <p:sldId id="373" r:id="rId47"/>
    <p:sldId id="405" r:id="rId48"/>
    <p:sldId id="358" r:id="rId49"/>
    <p:sldId id="382" r:id="rId50"/>
    <p:sldId id="417" r:id="rId51"/>
    <p:sldId id="359" r:id="rId52"/>
    <p:sldId id="360" r:id="rId53"/>
    <p:sldId id="361" r:id="rId54"/>
    <p:sldId id="418" r:id="rId55"/>
    <p:sldId id="362" r:id="rId56"/>
    <p:sldId id="406" r:id="rId57"/>
    <p:sldId id="363" r:id="rId58"/>
    <p:sldId id="364" r:id="rId59"/>
    <p:sldId id="383" r:id="rId60"/>
    <p:sldId id="384" r:id="rId61"/>
    <p:sldId id="412" r:id="rId62"/>
    <p:sldId id="419" r:id="rId63"/>
    <p:sldId id="420" r:id="rId64"/>
    <p:sldId id="390" r:id="rId6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99"/>
    <a:srgbClr val="E68125"/>
    <a:srgbClr val="00ABA7"/>
    <a:srgbClr val="CFCB28"/>
    <a:srgbClr val="FFCC00"/>
    <a:srgbClr val="B4B568"/>
    <a:srgbClr val="BAB568"/>
    <a:srgbClr val="99C267"/>
    <a:srgbClr val="99CD8A"/>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1556" autoAdjust="0"/>
    <p:restoredTop sz="71634" autoAdjust="0"/>
  </p:normalViewPr>
  <p:slideViewPr>
    <p:cSldViewPr snapToGrid="0">
      <p:cViewPr varScale="1">
        <p:scale>
          <a:sx n="53" d="100"/>
          <a:sy n="53" d="100"/>
        </p:scale>
        <p:origin x="1325" y="58"/>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52" d="100"/>
        <a:sy n="52"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presProps" Target="presProps.xml"/><Relationship Id="rId7" Type="http://schemas.openxmlformats.org/officeDocument/2006/relationships/slide" Target="slides/slide6.xml"/><Relationship Id="rId71"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viewProps" Target="view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commentAuthors" Target="commentAuthor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hdphoto1.wdp>
</file>

<file path=ppt/media/image1.jpeg>
</file>

<file path=ppt/media/image2.jpeg>
</file>

<file path=ppt/media/image3.jpeg>
</file>

<file path=ppt/media/image4.jpe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dirty="0"/>
          </a:p>
        </p:txBody>
      </p:sp>
      <p:sp>
        <p:nvSpPr>
          <p:cNvPr id="286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dirty="0"/>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6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dirty="0"/>
          </a:p>
        </p:txBody>
      </p:sp>
      <p:sp>
        <p:nvSpPr>
          <p:cNvPr id="286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DC5A9230-A417-458B-87D4-D708751D8DE6}" type="slidenum">
              <a:rPr lang="en-US" altLang="en-US"/>
              <a:pPr>
                <a:defRPr/>
              </a:pPr>
              <a:t>‹#›</a:t>
            </a:fld>
            <a:endParaRPr lang="en-US" altLang="en-US" dirty="0"/>
          </a:p>
        </p:txBody>
      </p:sp>
    </p:spTree>
    <p:extLst>
      <p:ext uri="{BB962C8B-B14F-4D97-AF65-F5344CB8AC3E}">
        <p14:creationId xmlns:p14="http://schemas.microsoft.com/office/powerpoint/2010/main" val="294529069"/>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0351475-D3ED-4994-B741-436B1E403944}" type="slidenum">
              <a:rPr kumimoji="0" lang="en-US" altLang="en-US" smtClean="0"/>
              <a:pPr>
                <a:spcBef>
                  <a:spcPct val="0"/>
                </a:spcBef>
              </a:pPr>
              <a:t>1</a:t>
            </a:fld>
            <a:endParaRPr kumimoji="0" lang="en-US" altLang="en-US" dirty="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57394839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6E560DB2-401F-41ED-B9A8-76A335803D3C}" type="slidenum">
              <a:rPr kumimoji="0" lang="en-US" altLang="en-US" smtClean="0"/>
              <a:pPr>
                <a:spcBef>
                  <a:spcPct val="0"/>
                </a:spcBef>
              </a:pPr>
              <a:t>13</a:t>
            </a:fld>
            <a:endParaRPr kumimoji="0" lang="en-US" altLang="en-US" dirty="0"/>
          </a:p>
        </p:txBody>
      </p:sp>
    </p:spTree>
    <p:extLst>
      <p:ext uri="{BB962C8B-B14F-4D97-AF65-F5344CB8AC3E}">
        <p14:creationId xmlns:p14="http://schemas.microsoft.com/office/powerpoint/2010/main" val="188918121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a:ln/>
        </p:spPr>
      </p:sp>
      <p:sp>
        <p:nvSpPr>
          <p:cNvPr id="4403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403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ED61921-D937-41E8-B272-99FAB9E53BEB}" type="slidenum">
              <a:rPr kumimoji="0" lang="en-US" altLang="en-US" smtClean="0"/>
              <a:pPr>
                <a:spcBef>
                  <a:spcPct val="0"/>
                </a:spcBef>
              </a:pPr>
              <a:t>14</a:t>
            </a:fld>
            <a:endParaRPr kumimoji="0" lang="en-US" altLang="en-US" dirty="0"/>
          </a:p>
        </p:txBody>
      </p:sp>
    </p:spTree>
    <p:extLst>
      <p:ext uri="{BB962C8B-B14F-4D97-AF65-F5344CB8AC3E}">
        <p14:creationId xmlns:p14="http://schemas.microsoft.com/office/powerpoint/2010/main" val="72657746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a:ln/>
        </p:spPr>
      </p:sp>
      <p:sp>
        <p:nvSpPr>
          <p:cNvPr id="460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608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986A72E-8034-4054-9C7A-47E547D8B5AB}" type="slidenum">
              <a:rPr kumimoji="0" lang="en-US" altLang="en-US" smtClean="0"/>
              <a:pPr>
                <a:spcBef>
                  <a:spcPct val="0"/>
                </a:spcBef>
              </a:pPr>
              <a:t>15</a:t>
            </a:fld>
            <a:endParaRPr kumimoji="0" lang="en-US" altLang="en-US" dirty="0"/>
          </a:p>
        </p:txBody>
      </p:sp>
    </p:spTree>
    <p:extLst>
      <p:ext uri="{BB962C8B-B14F-4D97-AF65-F5344CB8AC3E}">
        <p14:creationId xmlns:p14="http://schemas.microsoft.com/office/powerpoint/2010/main" val="344311994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4BBA065-50F6-489F-9AF2-E109296DE4AF}" type="slidenum">
              <a:rPr kumimoji="0" lang="en-US" altLang="en-US" smtClean="0"/>
              <a:pPr>
                <a:spcBef>
                  <a:spcPct val="0"/>
                </a:spcBef>
              </a:pPr>
              <a:t>16</a:t>
            </a:fld>
            <a:endParaRPr kumimoji="0" lang="en-US" altLang="en-US" dirty="0"/>
          </a:p>
        </p:txBody>
      </p:sp>
    </p:spTree>
    <p:extLst>
      <p:ext uri="{BB962C8B-B14F-4D97-AF65-F5344CB8AC3E}">
        <p14:creationId xmlns:p14="http://schemas.microsoft.com/office/powerpoint/2010/main" val="425551160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6C7C298-5478-4658-B012-BDFA9B492BE6}" type="slidenum">
              <a:rPr kumimoji="0" lang="en-US" altLang="en-US" smtClean="0"/>
              <a:pPr>
                <a:spcBef>
                  <a:spcPct val="0"/>
                </a:spcBef>
              </a:pPr>
              <a:t>17</a:t>
            </a:fld>
            <a:endParaRPr kumimoji="0" lang="en-US" altLang="en-US" dirty="0"/>
          </a:p>
        </p:txBody>
      </p:sp>
    </p:spTree>
    <p:extLst>
      <p:ext uri="{BB962C8B-B14F-4D97-AF65-F5344CB8AC3E}">
        <p14:creationId xmlns:p14="http://schemas.microsoft.com/office/powerpoint/2010/main" val="108737965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3CD084E-FE45-40E8-8C90-64AF690D6A32}" type="slidenum">
              <a:rPr kumimoji="0" lang="en-US" altLang="en-US" smtClean="0"/>
              <a:pPr>
                <a:spcBef>
                  <a:spcPct val="0"/>
                </a:spcBef>
              </a:pPr>
              <a:t>18</a:t>
            </a:fld>
            <a:endParaRPr kumimoji="0" lang="en-US" altLang="en-US" dirty="0"/>
          </a:p>
        </p:txBody>
      </p:sp>
    </p:spTree>
    <p:extLst>
      <p:ext uri="{BB962C8B-B14F-4D97-AF65-F5344CB8AC3E}">
        <p14:creationId xmlns:p14="http://schemas.microsoft.com/office/powerpoint/2010/main" val="208067662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42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0697454-92D9-4BAC-A1A1-CC0188AE155B}" type="slidenum">
              <a:rPr kumimoji="0" lang="en-US" altLang="en-US" smtClean="0"/>
              <a:pPr>
                <a:spcBef>
                  <a:spcPct val="0"/>
                </a:spcBef>
              </a:pPr>
              <a:t>19</a:t>
            </a:fld>
            <a:endParaRPr kumimoji="0" lang="en-US" altLang="en-US" dirty="0"/>
          </a:p>
        </p:txBody>
      </p:sp>
    </p:spTree>
    <p:extLst>
      <p:ext uri="{BB962C8B-B14F-4D97-AF65-F5344CB8AC3E}">
        <p14:creationId xmlns:p14="http://schemas.microsoft.com/office/powerpoint/2010/main" val="10423685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63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B9B1B80-A4FA-41D8-AA08-F0C35C4CA555}" type="slidenum">
              <a:rPr kumimoji="0" lang="en-US" altLang="en-US" smtClean="0"/>
              <a:pPr>
                <a:spcBef>
                  <a:spcPct val="0"/>
                </a:spcBef>
              </a:pPr>
              <a:t>20</a:t>
            </a:fld>
            <a:endParaRPr kumimoji="0" lang="en-US" altLang="en-US" dirty="0"/>
          </a:p>
        </p:txBody>
      </p:sp>
    </p:spTree>
    <p:extLst>
      <p:ext uri="{BB962C8B-B14F-4D97-AF65-F5344CB8AC3E}">
        <p14:creationId xmlns:p14="http://schemas.microsoft.com/office/powerpoint/2010/main" val="940819384"/>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83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69060F0-44D2-4F7B-96C1-42D8CC423FCD}" type="slidenum">
              <a:rPr kumimoji="0" lang="en-US" altLang="en-US" smtClean="0"/>
              <a:pPr>
                <a:spcBef>
                  <a:spcPct val="0"/>
                </a:spcBef>
              </a:pPr>
              <a:t>21</a:t>
            </a:fld>
            <a:endParaRPr kumimoji="0" lang="en-US" altLang="en-US" dirty="0"/>
          </a:p>
        </p:txBody>
      </p:sp>
    </p:spTree>
    <p:extLst>
      <p:ext uri="{BB962C8B-B14F-4D97-AF65-F5344CB8AC3E}">
        <p14:creationId xmlns:p14="http://schemas.microsoft.com/office/powerpoint/2010/main" val="15223668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83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69060F0-44D2-4F7B-96C1-42D8CC423FCD}" type="slidenum">
              <a:rPr kumimoji="0" lang="en-US" altLang="en-US" smtClean="0"/>
              <a:pPr>
                <a:spcBef>
                  <a:spcPct val="0"/>
                </a:spcBef>
              </a:pPr>
              <a:t>22</a:t>
            </a:fld>
            <a:endParaRPr kumimoji="0" lang="en-US" altLang="en-US" dirty="0"/>
          </a:p>
        </p:txBody>
      </p:sp>
    </p:spTree>
    <p:extLst>
      <p:ext uri="{BB962C8B-B14F-4D97-AF65-F5344CB8AC3E}">
        <p14:creationId xmlns:p14="http://schemas.microsoft.com/office/powerpoint/2010/main" val="73656037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a:ln/>
        </p:spPr>
      </p:sp>
      <p:sp>
        <p:nvSpPr>
          <p:cNvPr id="215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15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3572B62-2DA9-46A7-9B5B-0AC579628FA4}" type="slidenum">
              <a:rPr kumimoji="0" lang="en-US" altLang="en-US" smtClean="0"/>
              <a:pPr>
                <a:spcBef>
                  <a:spcPct val="0"/>
                </a:spcBef>
              </a:pPr>
              <a:t>4</a:t>
            </a:fld>
            <a:endParaRPr kumimoji="0" lang="en-US" altLang="en-US" dirty="0"/>
          </a:p>
        </p:txBody>
      </p:sp>
    </p:spTree>
    <p:extLst>
      <p:ext uri="{BB962C8B-B14F-4D97-AF65-F5344CB8AC3E}">
        <p14:creationId xmlns:p14="http://schemas.microsoft.com/office/powerpoint/2010/main" val="3308931961"/>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04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68EEDDA-8DCD-46AD-B0FE-826975148BF2}" type="slidenum">
              <a:rPr kumimoji="0" lang="en-US" altLang="en-US" smtClean="0"/>
              <a:pPr>
                <a:spcBef>
                  <a:spcPct val="0"/>
                </a:spcBef>
              </a:pPr>
              <a:t>23</a:t>
            </a:fld>
            <a:endParaRPr kumimoji="0" lang="en-US" altLang="en-US" dirty="0"/>
          </a:p>
        </p:txBody>
      </p:sp>
    </p:spTree>
    <p:extLst>
      <p:ext uri="{BB962C8B-B14F-4D97-AF65-F5344CB8AC3E}">
        <p14:creationId xmlns:p14="http://schemas.microsoft.com/office/powerpoint/2010/main" val="203881700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04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68EEDDA-8DCD-46AD-B0FE-826975148BF2}" type="slidenum">
              <a:rPr kumimoji="0" lang="en-US" altLang="en-US" smtClean="0"/>
              <a:pPr>
                <a:spcBef>
                  <a:spcPct val="0"/>
                </a:spcBef>
              </a:pPr>
              <a:t>24</a:t>
            </a:fld>
            <a:endParaRPr kumimoji="0" lang="en-US" altLang="en-US" dirty="0"/>
          </a:p>
        </p:txBody>
      </p:sp>
    </p:spTree>
    <p:extLst>
      <p:ext uri="{BB962C8B-B14F-4D97-AF65-F5344CB8AC3E}">
        <p14:creationId xmlns:p14="http://schemas.microsoft.com/office/powerpoint/2010/main" val="284783746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141749A-CF07-481B-AB0C-69C4A7B605BB}" type="slidenum">
              <a:rPr kumimoji="0" lang="en-US" altLang="en-US" smtClean="0"/>
              <a:pPr>
                <a:spcBef>
                  <a:spcPct val="0"/>
                </a:spcBef>
              </a:pPr>
              <a:t>26</a:t>
            </a:fld>
            <a:endParaRPr kumimoji="0" lang="en-US" altLang="en-US" dirty="0"/>
          </a:p>
        </p:txBody>
      </p:sp>
    </p:spTree>
    <p:extLst>
      <p:ext uri="{BB962C8B-B14F-4D97-AF65-F5344CB8AC3E}">
        <p14:creationId xmlns:p14="http://schemas.microsoft.com/office/powerpoint/2010/main" val="424721704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65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7D0C1BC-FD8E-45F8-BF9B-ABA678C5C215}" type="slidenum">
              <a:rPr kumimoji="0" lang="en-US" altLang="en-US" smtClean="0"/>
              <a:pPr>
                <a:spcBef>
                  <a:spcPct val="0"/>
                </a:spcBef>
              </a:pPr>
              <a:t>27</a:t>
            </a:fld>
            <a:endParaRPr kumimoji="0" lang="en-US" altLang="en-US" dirty="0"/>
          </a:p>
        </p:txBody>
      </p:sp>
    </p:spTree>
    <p:extLst>
      <p:ext uri="{BB962C8B-B14F-4D97-AF65-F5344CB8AC3E}">
        <p14:creationId xmlns:p14="http://schemas.microsoft.com/office/powerpoint/2010/main" val="411302748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86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B4A03F4-35C5-4E83-8008-5D9AC68227BE}" type="slidenum">
              <a:rPr kumimoji="0" lang="en-US" altLang="en-US" smtClean="0"/>
              <a:pPr>
                <a:spcBef>
                  <a:spcPct val="0"/>
                </a:spcBef>
              </a:pPr>
              <a:t>28</a:t>
            </a:fld>
            <a:endParaRPr kumimoji="0" lang="en-US" altLang="en-US" dirty="0"/>
          </a:p>
        </p:txBody>
      </p:sp>
    </p:spTree>
    <p:extLst>
      <p:ext uri="{BB962C8B-B14F-4D97-AF65-F5344CB8AC3E}">
        <p14:creationId xmlns:p14="http://schemas.microsoft.com/office/powerpoint/2010/main" val="385068144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06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6B6509C-5507-4AC6-953C-1BC3C8F0C9C4}" type="slidenum">
              <a:rPr kumimoji="0" lang="en-US" altLang="en-US" smtClean="0"/>
              <a:pPr>
                <a:spcBef>
                  <a:spcPct val="0"/>
                </a:spcBef>
              </a:pPr>
              <a:t>29</a:t>
            </a:fld>
            <a:endParaRPr kumimoji="0" lang="en-US" altLang="en-US" dirty="0"/>
          </a:p>
        </p:txBody>
      </p:sp>
    </p:spTree>
    <p:extLst>
      <p:ext uri="{BB962C8B-B14F-4D97-AF65-F5344CB8AC3E}">
        <p14:creationId xmlns:p14="http://schemas.microsoft.com/office/powerpoint/2010/main" val="2213991363"/>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06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6B6509C-5507-4AC6-953C-1BC3C8F0C9C4}" type="slidenum">
              <a:rPr kumimoji="0" lang="en-US" altLang="en-US" smtClean="0"/>
              <a:pPr>
                <a:spcBef>
                  <a:spcPct val="0"/>
                </a:spcBef>
              </a:pPr>
              <a:t>30</a:t>
            </a:fld>
            <a:endParaRPr kumimoji="0" lang="en-US" altLang="en-US" dirty="0"/>
          </a:p>
        </p:txBody>
      </p:sp>
    </p:spTree>
    <p:extLst>
      <p:ext uri="{BB962C8B-B14F-4D97-AF65-F5344CB8AC3E}">
        <p14:creationId xmlns:p14="http://schemas.microsoft.com/office/powerpoint/2010/main" val="130955285"/>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a:ln/>
        </p:spPr>
      </p:sp>
      <p:sp>
        <p:nvSpPr>
          <p:cNvPr id="727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27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8F2B212-A575-43E1-B2A9-398154FDA7DA}" type="slidenum">
              <a:rPr kumimoji="0" lang="en-US" altLang="en-US" smtClean="0"/>
              <a:pPr>
                <a:spcBef>
                  <a:spcPct val="0"/>
                </a:spcBef>
              </a:pPr>
              <a:t>31</a:t>
            </a:fld>
            <a:endParaRPr kumimoji="0" lang="en-US" altLang="en-US" dirty="0"/>
          </a:p>
        </p:txBody>
      </p:sp>
    </p:spTree>
    <p:extLst>
      <p:ext uri="{BB962C8B-B14F-4D97-AF65-F5344CB8AC3E}">
        <p14:creationId xmlns:p14="http://schemas.microsoft.com/office/powerpoint/2010/main" val="62397539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DB3400D-AD17-4D26-9386-C8D292EEE538}" type="slidenum">
              <a:rPr kumimoji="0" lang="en-US" altLang="en-US" smtClean="0"/>
              <a:pPr>
                <a:spcBef>
                  <a:spcPct val="0"/>
                </a:spcBef>
              </a:pPr>
              <a:t>32</a:t>
            </a:fld>
            <a:endParaRPr kumimoji="0" lang="en-US" altLang="en-US" dirty="0"/>
          </a:p>
        </p:txBody>
      </p:sp>
    </p:spTree>
    <p:extLst>
      <p:ext uri="{BB962C8B-B14F-4D97-AF65-F5344CB8AC3E}">
        <p14:creationId xmlns:p14="http://schemas.microsoft.com/office/powerpoint/2010/main" val="389631787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a:ln/>
        </p:spPr>
      </p:sp>
      <p:sp>
        <p:nvSpPr>
          <p:cNvPr id="788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88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0C9C891-26A9-4AD2-8F61-11C113F9B6B2}" type="slidenum">
              <a:rPr kumimoji="0" lang="en-US" altLang="en-US" smtClean="0"/>
              <a:pPr>
                <a:spcBef>
                  <a:spcPct val="0"/>
                </a:spcBef>
              </a:pPr>
              <a:t>33</a:t>
            </a:fld>
            <a:endParaRPr kumimoji="0" lang="en-US" altLang="en-US" dirty="0"/>
          </a:p>
        </p:txBody>
      </p:sp>
    </p:spTree>
    <p:extLst>
      <p:ext uri="{BB962C8B-B14F-4D97-AF65-F5344CB8AC3E}">
        <p14:creationId xmlns:p14="http://schemas.microsoft.com/office/powerpoint/2010/main" val="144250457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35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3B13473-DF78-4D1E-A428-EC9429603D64}" type="slidenum">
              <a:rPr kumimoji="0" lang="en-US" altLang="en-US" smtClean="0"/>
              <a:pPr>
                <a:spcBef>
                  <a:spcPct val="0"/>
                </a:spcBef>
              </a:pPr>
              <a:t>5</a:t>
            </a:fld>
            <a:endParaRPr kumimoji="0" lang="en-US" altLang="en-US" dirty="0"/>
          </a:p>
        </p:txBody>
      </p:sp>
    </p:spTree>
    <p:extLst>
      <p:ext uri="{BB962C8B-B14F-4D97-AF65-F5344CB8AC3E}">
        <p14:creationId xmlns:p14="http://schemas.microsoft.com/office/powerpoint/2010/main" val="40801230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a:ln/>
        </p:spPr>
      </p:sp>
      <p:sp>
        <p:nvSpPr>
          <p:cNvPr id="808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09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D6CCE7E-7D77-4A4D-875C-60CBB9866CB1}" type="slidenum">
              <a:rPr kumimoji="0" lang="en-US" altLang="en-US" smtClean="0"/>
              <a:pPr>
                <a:spcBef>
                  <a:spcPct val="0"/>
                </a:spcBef>
              </a:pPr>
              <a:t>34</a:t>
            </a:fld>
            <a:endParaRPr kumimoji="0" lang="en-US" altLang="en-US" dirty="0"/>
          </a:p>
        </p:txBody>
      </p:sp>
    </p:spTree>
    <p:extLst>
      <p:ext uri="{BB962C8B-B14F-4D97-AF65-F5344CB8AC3E}">
        <p14:creationId xmlns:p14="http://schemas.microsoft.com/office/powerpoint/2010/main" val="52540120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29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AFDE311-6A6D-4BBA-A27C-226D222F22BA}" type="slidenum">
              <a:rPr kumimoji="0" lang="en-US" altLang="en-US" smtClean="0"/>
              <a:pPr>
                <a:spcBef>
                  <a:spcPct val="0"/>
                </a:spcBef>
              </a:pPr>
              <a:t>35</a:t>
            </a:fld>
            <a:endParaRPr kumimoji="0" lang="en-US" altLang="en-US" dirty="0"/>
          </a:p>
        </p:txBody>
      </p:sp>
    </p:spTree>
    <p:extLst>
      <p:ext uri="{BB962C8B-B14F-4D97-AF65-F5344CB8AC3E}">
        <p14:creationId xmlns:p14="http://schemas.microsoft.com/office/powerpoint/2010/main" val="439022063"/>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49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ABACEB9-04B2-4CE2-A5CC-F019BFE7CB91}" type="slidenum">
              <a:rPr kumimoji="0" lang="en-US" altLang="en-US" smtClean="0"/>
              <a:pPr>
                <a:spcBef>
                  <a:spcPct val="0"/>
                </a:spcBef>
              </a:pPr>
              <a:t>36</a:t>
            </a:fld>
            <a:endParaRPr kumimoji="0" lang="en-US" altLang="en-US" dirty="0"/>
          </a:p>
        </p:txBody>
      </p:sp>
    </p:spTree>
    <p:extLst>
      <p:ext uri="{BB962C8B-B14F-4D97-AF65-F5344CB8AC3E}">
        <p14:creationId xmlns:p14="http://schemas.microsoft.com/office/powerpoint/2010/main" val="88376120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49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ABACEB9-04B2-4CE2-A5CC-F019BFE7CB91}" type="slidenum">
              <a:rPr kumimoji="0" lang="en-US" altLang="en-US" smtClean="0"/>
              <a:pPr>
                <a:spcBef>
                  <a:spcPct val="0"/>
                </a:spcBef>
              </a:pPr>
              <a:t>37</a:t>
            </a:fld>
            <a:endParaRPr kumimoji="0" lang="en-US" altLang="en-US" dirty="0"/>
          </a:p>
        </p:txBody>
      </p:sp>
    </p:spTree>
    <p:extLst>
      <p:ext uri="{BB962C8B-B14F-4D97-AF65-F5344CB8AC3E}">
        <p14:creationId xmlns:p14="http://schemas.microsoft.com/office/powerpoint/2010/main" val="2560917402"/>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p:cNvSpPr>
            <a:spLocks noGrp="1" noRot="1" noChangeAspect="1" noTextEdit="1"/>
          </p:cNvSpPr>
          <p:nvPr>
            <p:ph type="sldImg"/>
          </p:nvPr>
        </p:nvSpPr>
        <p:spPr>
          <a:ln/>
        </p:spPr>
      </p:sp>
      <p:sp>
        <p:nvSpPr>
          <p:cNvPr id="870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70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0A37703-7083-4C3E-914E-B0E7AEE5F461}" type="slidenum">
              <a:rPr kumimoji="0" lang="en-US" altLang="en-US" smtClean="0"/>
              <a:pPr>
                <a:spcBef>
                  <a:spcPct val="0"/>
                </a:spcBef>
              </a:pPr>
              <a:t>38</a:t>
            </a:fld>
            <a:endParaRPr kumimoji="0" lang="en-US" altLang="en-US" dirty="0"/>
          </a:p>
        </p:txBody>
      </p:sp>
    </p:spTree>
    <p:extLst>
      <p:ext uri="{BB962C8B-B14F-4D97-AF65-F5344CB8AC3E}">
        <p14:creationId xmlns:p14="http://schemas.microsoft.com/office/powerpoint/2010/main" val="777550401"/>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p:cNvSpPr>
            <a:spLocks noGrp="1" noRot="1" noChangeAspect="1" noTextEdit="1"/>
          </p:cNvSpPr>
          <p:nvPr>
            <p:ph type="sldImg"/>
          </p:nvPr>
        </p:nvSpPr>
        <p:spPr>
          <a:ln/>
        </p:spPr>
      </p:sp>
      <p:sp>
        <p:nvSpPr>
          <p:cNvPr id="890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90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4BDC4B2-C01B-40F4-9172-FFF5A5E6A82B}" type="slidenum">
              <a:rPr kumimoji="0" lang="en-US" altLang="en-US" smtClean="0"/>
              <a:pPr>
                <a:spcBef>
                  <a:spcPct val="0"/>
                </a:spcBef>
              </a:pPr>
              <a:t>39</a:t>
            </a:fld>
            <a:endParaRPr kumimoji="0" lang="en-US" altLang="en-US" dirty="0"/>
          </a:p>
        </p:txBody>
      </p:sp>
    </p:spTree>
    <p:extLst>
      <p:ext uri="{BB962C8B-B14F-4D97-AF65-F5344CB8AC3E}">
        <p14:creationId xmlns:p14="http://schemas.microsoft.com/office/powerpoint/2010/main" val="3378156080"/>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a:ln/>
        </p:spPr>
      </p:sp>
      <p:sp>
        <p:nvSpPr>
          <p:cNvPr id="921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21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3C433BD-872E-445A-B0DE-E53682564AF3}" type="slidenum">
              <a:rPr kumimoji="0" lang="en-US" altLang="en-US" smtClean="0"/>
              <a:pPr>
                <a:spcBef>
                  <a:spcPct val="0"/>
                </a:spcBef>
              </a:pPr>
              <a:t>41</a:t>
            </a:fld>
            <a:endParaRPr kumimoji="0" lang="en-US" altLang="en-US" dirty="0"/>
          </a:p>
        </p:txBody>
      </p:sp>
    </p:spTree>
    <p:extLst>
      <p:ext uri="{BB962C8B-B14F-4D97-AF65-F5344CB8AC3E}">
        <p14:creationId xmlns:p14="http://schemas.microsoft.com/office/powerpoint/2010/main" val="1056404510"/>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4210" name="Slide Image Placeholder 1"/>
          <p:cNvSpPr>
            <a:spLocks noGrp="1" noRot="1" noChangeAspect="1" noTextEdit="1"/>
          </p:cNvSpPr>
          <p:nvPr>
            <p:ph type="sldImg"/>
          </p:nvPr>
        </p:nvSpPr>
        <p:spPr>
          <a:ln/>
        </p:spPr>
      </p:sp>
      <p:sp>
        <p:nvSpPr>
          <p:cNvPr id="942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42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44613F1-4474-4886-8757-644478F00349}" type="slidenum">
              <a:rPr kumimoji="0" lang="en-US" altLang="en-US" smtClean="0"/>
              <a:pPr>
                <a:spcBef>
                  <a:spcPct val="0"/>
                </a:spcBef>
              </a:pPr>
              <a:t>42</a:t>
            </a:fld>
            <a:endParaRPr kumimoji="0" lang="en-US" altLang="en-US" dirty="0"/>
          </a:p>
        </p:txBody>
      </p:sp>
    </p:spTree>
    <p:extLst>
      <p:ext uri="{BB962C8B-B14F-4D97-AF65-F5344CB8AC3E}">
        <p14:creationId xmlns:p14="http://schemas.microsoft.com/office/powerpoint/2010/main" val="1627112805"/>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a:ln/>
        </p:spPr>
      </p:sp>
      <p:sp>
        <p:nvSpPr>
          <p:cNvPr id="962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62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28E0F6F-FA96-4224-A978-B3172BAAAA97}" type="slidenum">
              <a:rPr kumimoji="0" lang="en-US" altLang="en-US" smtClean="0"/>
              <a:pPr>
                <a:spcBef>
                  <a:spcPct val="0"/>
                </a:spcBef>
              </a:pPr>
              <a:t>43</a:t>
            </a:fld>
            <a:endParaRPr kumimoji="0" lang="en-US" altLang="en-US" dirty="0"/>
          </a:p>
        </p:txBody>
      </p:sp>
    </p:spTree>
    <p:extLst>
      <p:ext uri="{BB962C8B-B14F-4D97-AF65-F5344CB8AC3E}">
        <p14:creationId xmlns:p14="http://schemas.microsoft.com/office/powerpoint/2010/main" val="341624048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a:ln/>
        </p:spPr>
      </p:sp>
      <p:sp>
        <p:nvSpPr>
          <p:cNvPr id="983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83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C8AF375-2BDF-4F55-AC4E-CBCE0D065D7C}" type="slidenum">
              <a:rPr kumimoji="0" lang="en-US" altLang="en-US" smtClean="0"/>
              <a:pPr>
                <a:spcBef>
                  <a:spcPct val="0"/>
                </a:spcBef>
              </a:pPr>
              <a:t>44</a:t>
            </a:fld>
            <a:endParaRPr kumimoji="0" lang="en-US" altLang="en-US" dirty="0"/>
          </a:p>
        </p:txBody>
      </p:sp>
    </p:spTree>
    <p:extLst>
      <p:ext uri="{BB962C8B-B14F-4D97-AF65-F5344CB8AC3E}">
        <p14:creationId xmlns:p14="http://schemas.microsoft.com/office/powerpoint/2010/main" val="113437470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4E74A66-933E-49C7-9715-933EE6B91463}" type="slidenum">
              <a:rPr kumimoji="0" lang="en-US" altLang="en-US" smtClean="0"/>
              <a:pPr>
                <a:spcBef>
                  <a:spcPct val="0"/>
                </a:spcBef>
              </a:pPr>
              <a:t>6</a:t>
            </a:fld>
            <a:endParaRPr kumimoji="0" lang="en-US" altLang="en-US" dirty="0"/>
          </a:p>
        </p:txBody>
      </p:sp>
    </p:spTree>
    <p:extLst>
      <p:ext uri="{BB962C8B-B14F-4D97-AF65-F5344CB8AC3E}">
        <p14:creationId xmlns:p14="http://schemas.microsoft.com/office/powerpoint/2010/main" val="349777188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Slide Image Placeholder 1"/>
          <p:cNvSpPr>
            <a:spLocks noGrp="1" noRot="1" noChangeAspect="1" noTextEdit="1"/>
          </p:cNvSpPr>
          <p:nvPr>
            <p:ph type="sldImg"/>
          </p:nvPr>
        </p:nvSpPr>
        <p:spPr>
          <a:ln/>
        </p:spPr>
      </p:sp>
      <p:sp>
        <p:nvSpPr>
          <p:cNvPr id="10137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138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61B5301F-B996-475E-B313-E0DE81E9E34A}" type="slidenum">
              <a:rPr kumimoji="0" lang="en-US" altLang="en-US" smtClean="0"/>
              <a:pPr>
                <a:spcBef>
                  <a:spcPct val="0"/>
                </a:spcBef>
              </a:pPr>
              <a:t>46</a:t>
            </a:fld>
            <a:endParaRPr kumimoji="0" lang="en-US" altLang="en-US" dirty="0"/>
          </a:p>
        </p:txBody>
      </p:sp>
    </p:spTree>
    <p:extLst>
      <p:ext uri="{BB962C8B-B14F-4D97-AF65-F5344CB8AC3E}">
        <p14:creationId xmlns:p14="http://schemas.microsoft.com/office/powerpoint/2010/main" val="1278222470"/>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Slide Image Placeholder 1"/>
          <p:cNvSpPr>
            <a:spLocks noGrp="1" noRot="1" noChangeAspect="1" noTextEdit="1"/>
          </p:cNvSpPr>
          <p:nvPr>
            <p:ph type="sldImg"/>
          </p:nvPr>
        </p:nvSpPr>
        <p:spPr>
          <a:ln/>
        </p:spPr>
      </p:sp>
      <p:sp>
        <p:nvSpPr>
          <p:cNvPr id="1034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34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78332D6-8897-4B27-8A9A-CCA46BDAA2FA}" type="slidenum">
              <a:rPr kumimoji="0" lang="en-US" altLang="en-US" smtClean="0"/>
              <a:pPr>
                <a:spcBef>
                  <a:spcPct val="0"/>
                </a:spcBef>
              </a:pPr>
              <a:t>48</a:t>
            </a:fld>
            <a:endParaRPr kumimoji="0" lang="en-US" altLang="en-US" dirty="0"/>
          </a:p>
        </p:txBody>
      </p:sp>
    </p:spTree>
    <p:extLst>
      <p:ext uri="{BB962C8B-B14F-4D97-AF65-F5344CB8AC3E}">
        <p14:creationId xmlns:p14="http://schemas.microsoft.com/office/powerpoint/2010/main" val="1035774875"/>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a:ln/>
        </p:spPr>
      </p:sp>
      <p:sp>
        <p:nvSpPr>
          <p:cNvPr id="1054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54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C37F2A1-FD8D-42BA-959B-3EEE92362B3B}" type="slidenum">
              <a:rPr kumimoji="0" lang="en-US" altLang="en-US" smtClean="0"/>
              <a:pPr>
                <a:spcBef>
                  <a:spcPct val="0"/>
                </a:spcBef>
              </a:pPr>
              <a:t>49</a:t>
            </a:fld>
            <a:endParaRPr kumimoji="0" lang="en-US" altLang="en-US" dirty="0"/>
          </a:p>
        </p:txBody>
      </p:sp>
    </p:spTree>
    <p:extLst>
      <p:ext uri="{BB962C8B-B14F-4D97-AF65-F5344CB8AC3E}">
        <p14:creationId xmlns:p14="http://schemas.microsoft.com/office/powerpoint/2010/main" val="3678669550"/>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Slide Image Placeholder 1"/>
          <p:cNvSpPr>
            <a:spLocks noGrp="1" noRot="1" noChangeAspect="1" noTextEdit="1"/>
          </p:cNvSpPr>
          <p:nvPr>
            <p:ph type="sldImg"/>
          </p:nvPr>
        </p:nvSpPr>
        <p:spPr>
          <a:ln/>
        </p:spPr>
      </p:sp>
      <p:sp>
        <p:nvSpPr>
          <p:cNvPr id="1054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54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C37F2A1-FD8D-42BA-959B-3EEE92362B3B}" type="slidenum">
              <a:rPr kumimoji="0" lang="en-US" altLang="en-US" smtClean="0"/>
              <a:pPr>
                <a:spcBef>
                  <a:spcPct val="0"/>
                </a:spcBef>
              </a:pPr>
              <a:t>50</a:t>
            </a:fld>
            <a:endParaRPr kumimoji="0" lang="en-US" altLang="en-US" dirty="0"/>
          </a:p>
        </p:txBody>
      </p:sp>
    </p:spTree>
    <p:extLst>
      <p:ext uri="{BB962C8B-B14F-4D97-AF65-F5344CB8AC3E}">
        <p14:creationId xmlns:p14="http://schemas.microsoft.com/office/powerpoint/2010/main" val="236897277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Slide Image Placeholder 1"/>
          <p:cNvSpPr>
            <a:spLocks noGrp="1" noRot="1" noChangeAspect="1" noTextEdit="1"/>
          </p:cNvSpPr>
          <p:nvPr>
            <p:ph type="sldImg"/>
          </p:nvPr>
        </p:nvSpPr>
        <p:spPr>
          <a:ln/>
        </p:spPr>
      </p:sp>
      <p:sp>
        <p:nvSpPr>
          <p:cNvPr id="1095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95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F1C1F9B-E3FB-405D-86B4-2A0D36B20695}" type="slidenum">
              <a:rPr kumimoji="0" lang="en-US" altLang="en-US" smtClean="0"/>
              <a:pPr>
                <a:spcBef>
                  <a:spcPct val="0"/>
                </a:spcBef>
              </a:pPr>
              <a:t>51</a:t>
            </a:fld>
            <a:endParaRPr kumimoji="0" lang="en-US" altLang="en-US" dirty="0"/>
          </a:p>
        </p:txBody>
      </p:sp>
    </p:spTree>
    <p:extLst>
      <p:ext uri="{BB962C8B-B14F-4D97-AF65-F5344CB8AC3E}">
        <p14:creationId xmlns:p14="http://schemas.microsoft.com/office/powerpoint/2010/main" val="1378292666"/>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Slide Image Placeholder 1"/>
          <p:cNvSpPr>
            <a:spLocks noGrp="1" noRot="1" noChangeAspect="1" noTextEdit="1"/>
          </p:cNvSpPr>
          <p:nvPr>
            <p:ph type="sldImg"/>
          </p:nvPr>
        </p:nvSpPr>
        <p:spPr>
          <a:ln/>
        </p:spPr>
      </p:sp>
      <p:sp>
        <p:nvSpPr>
          <p:cNvPr id="1116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16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17926AC-356A-405C-B0D9-6D1BB28C3E90}" type="slidenum">
              <a:rPr kumimoji="0" lang="en-US" altLang="en-US" smtClean="0"/>
              <a:pPr>
                <a:spcBef>
                  <a:spcPct val="0"/>
                </a:spcBef>
              </a:pPr>
              <a:t>52</a:t>
            </a:fld>
            <a:endParaRPr kumimoji="0" lang="en-US" altLang="en-US" dirty="0"/>
          </a:p>
        </p:txBody>
      </p:sp>
    </p:spTree>
    <p:extLst>
      <p:ext uri="{BB962C8B-B14F-4D97-AF65-F5344CB8AC3E}">
        <p14:creationId xmlns:p14="http://schemas.microsoft.com/office/powerpoint/2010/main" val="4250499155"/>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Image Placeholder 1"/>
          <p:cNvSpPr>
            <a:spLocks noGrp="1" noRot="1" noChangeAspect="1" noTextEdit="1"/>
          </p:cNvSpPr>
          <p:nvPr>
            <p:ph type="sldImg"/>
          </p:nvPr>
        </p:nvSpPr>
        <p:spPr>
          <a:ln/>
        </p:spPr>
      </p:sp>
      <p:sp>
        <p:nvSpPr>
          <p:cNvPr id="1136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36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1BA00AE-0795-4F93-95B0-70CAFA575E19}" type="slidenum">
              <a:rPr kumimoji="0" lang="en-US" altLang="en-US" smtClean="0"/>
              <a:pPr>
                <a:spcBef>
                  <a:spcPct val="0"/>
                </a:spcBef>
              </a:pPr>
              <a:t>53</a:t>
            </a:fld>
            <a:endParaRPr kumimoji="0" lang="en-US" altLang="en-US" dirty="0"/>
          </a:p>
        </p:txBody>
      </p:sp>
    </p:spTree>
    <p:extLst>
      <p:ext uri="{BB962C8B-B14F-4D97-AF65-F5344CB8AC3E}">
        <p14:creationId xmlns:p14="http://schemas.microsoft.com/office/powerpoint/2010/main" val="3301036415"/>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p:cNvSpPr>
            <a:spLocks noGrp="1" noRot="1" noChangeAspect="1" noTextEdit="1"/>
          </p:cNvSpPr>
          <p:nvPr>
            <p:ph type="sldImg"/>
          </p:nvPr>
        </p:nvSpPr>
        <p:spPr>
          <a:ln/>
        </p:spPr>
      </p:sp>
      <p:sp>
        <p:nvSpPr>
          <p:cNvPr id="1157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57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9605CEB-84ED-4BC6-B6F3-15BB45C50D6D}" type="slidenum">
              <a:rPr kumimoji="0" lang="en-US" altLang="en-US" smtClean="0"/>
              <a:pPr>
                <a:spcBef>
                  <a:spcPct val="0"/>
                </a:spcBef>
              </a:pPr>
              <a:t>55</a:t>
            </a:fld>
            <a:endParaRPr kumimoji="0" lang="en-US" altLang="en-US" dirty="0"/>
          </a:p>
        </p:txBody>
      </p:sp>
    </p:spTree>
    <p:extLst>
      <p:ext uri="{BB962C8B-B14F-4D97-AF65-F5344CB8AC3E}">
        <p14:creationId xmlns:p14="http://schemas.microsoft.com/office/powerpoint/2010/main" val="3435098404"/>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Slide Image Placeholder 1"/>
          <p:cNvSpPr>
            <a:spLocks noGrp="1" noRot="1" noChangeAspect="1" noTextEdit="1"/>
          </p:cNvSpPr>
          <p:nvPr>
            <p:ph type="sldImg"/>
          </p:nvPr>
        </p:nvSpPr>
        <p:spPr>
          <a:ln/>
        </p:spPr>
      </p:sp>
      <p:sp>
        <p:nvSpPr>
          <p:cNvPr id="1157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57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9605CEB-84ED-4BC6-B6F3-15BB45C50D6D}" type="slidenum">
              <a:rPr kumimoji="0" lang="en-US" altLang="en-US" smtClean="0"/>
              <a:pPr>
                <a:spcBef>
                  <a:spcPct val="0"/>
                </a:spcBef>
              </a:pPr>
              <a:t>56</a:t>
            </a:fld>
            <a:endParaRPr kumimoji="0" lang="en-US" altLang="en-US" dirty="0"/>
          </a:p>
        </p:txBody>
      </p:sp>
    </p:spTree>
    <p:extLst>
      <p:ext uri="{BB962C8B-B14F-4D97-AF65-F5344CB8AC3E}">
        <p14:creationId xmlns:p14="http://schemas.microsoft.com/office/powerpoint/2010/main" val="910019322"/>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Slide Image Placeholder 1"/>
          <p:cNvSpPr>
            <a:spLocks noGrp="1" noRot="1" noChangeAspect="1" noTextEdit="1"/>
          </p:cNvSpPr>
          <p:nvPr>
            <p:ph type="sldImg"/>
          </p:nvPr>
        </p:nvSpPr>
        <p:spPr>
          <a:ln/>
        </p:spPr>
      </p:sp>
      <p:sp>
        <p:nvSpPr>
          <p:cNvPr id="1177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77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5509EE8-DE65-445E-A504-7D97C64AAFC9}" type="slidenum">
              <a:rPr kumimoji="0" lang="en-US" altLang="en-US" smtClean="0"/>
              <a:pPr>
                <a:spcBef>
                  <a:spcPct val="0"/>
                </a:spcBef>
              </a:pPr>
              <a:t>57</a:t>
            </a:fld>
            <a:endParaRPr kumimoji="0" lang="en-US" altLang="en-US" dirty="0"/>
          </a:p>
        </p:txBody>
      </p:sp>
    </p:spTree>
    <p:extLst>
      <p:ext uri="{BB962C8B-B14F-4D97-AF65-F5344CB8AC3E}">
        <p14:creationId xmlns:p14="http://schemas.microsoft.com/office/powerpoint/2010/main" val="225775520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4E74A66-933E-49C7-9715-933EE6B91463}" type="slidenum">
              <a:rPr kumimoji="0" lang="en-US" altLang="en-US" smtClean="0"/>
              <a:pPr>
                <a:spcBef>
                  <a:spcPct val="0"/>
                </a:spcBef>
              </a:pPr>
              <a:t>7</a:t>
            </a:fld>
            <a:endParaRPr kumimoji="0" lang="en-US" altLang="en-US" dirty="0"/>
          </a:p>
        </p:txBody>
      </p:sp>
    </p:spTree>
    <p:extLst>
      <p:ext uri="{BB962C8B-B14F-4D97-AF65-F5344CB8AC3E}">
        <p14:creationId xmlns:p14="http://schemas.microsoft.com/office/powerpoint/2010/main" val="373553422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Image Placeholder 1"/>
          <p:cNvSpPr>
            <a:spLocks noGrp="1" noRot="1" noChangeAspect="1" noTextEdit="1"/>
          </p:cNvSpPr>
          <p:nvPr>
            <p:ph type="sldImg"/>
          </p:nvPr>
        </p:nvSpPr>
        <p:spPr>
          <a:ln/>
        </p:spPr>
      </p:sp>
      <p:sp>
        <p:nvSpPr>
          <p:cNvPr id="1198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98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631C3CC7-5F14-4676-84D7-5F3542EC2D62}" type="slidenum">
              <a:rPr kumimoji="0" lang="en-US" altLang="en-US" smtClean="0"/>
              <a:pPr>
                <a:spcBef>
                  <a:spcPct val="0"/>
                </a:spcBef>
              </a:pPr>
              <a:t>58</a:t>
            </a:fld>
            <a:endParaRPr kumimoji="0" lang="en-US" altLang="en-US" dirty="0"/>
          </a:p>
        </p:txBody>
      </p:sp>
    </p:spTree>
    <p:extLst>
      <p:ext uri="{BB962C8B-B14F-4D97-AF65-F5344CB8AC3E}">
        <p14:creationId xmlns:p14="http://schemas.microsoft.com/office/powerpoint/2010/main" val="15244326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6068CD1-6050-4FA1-8AAD-03490F50CB1F}" type="slidenum">
              <a:rPr kumimoji="0" lang="en-US" altLang="en-US" smtClean="0"/>
              <a:pPr>
                <a:spcBef>
                  <a:spcPct val="0"/>
                </a:spcBef>
              </a:pPr>
              <a:t>8</a:t>
            </a:fld>
            <a:endParaRPr kumimoji="0" lang="en-US" altLang="en-US" dirty="0"/>
          </a:p>
        </p:txBody>
      </p:sp>
    </p:spTree>
    <p:extLst>
      <p:ext uri="{BB962C8B-B14F-4D97-AF65-F5344CB8AC3E}">
        <p14:creationId xmlns:p14="http://schemas.microsoft.com/office/powerpoint/2010/main" val="330085519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5FCF2B6-E65D-41AE-99CB-2A3AD5663AE4}" type="slidenum">
              <a:rPr kumimoji="0" lang="en-US" altLang="en-US" smtClean="0"/>
              <a:pPr>
                <a:spcBef>
                  <a:spcPct val="0"/>
                </a:spcBef>
              </a:pPr>
              <a:t>9</a:t>
            </a:fld>
            <a:endParaRPr kumimoji="0" lang="en-US" altLang="en-US" dirty="0"/>
          </a:p>
        </p:txBody>
      </p:sp>
    </p:spTree>
    <p:extLst>
      <p:ext uri="{BB962C8B-B14F-4D97-AF65-F5344CB8AC3E}">
        <p14:creationId xmlns:p14="http://schemas.microsoft.com/office/powerpoint/2010/main" val="340307263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17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32DD3DB-D6F3-4AAB-A3D4-34E8D30AD88B}" type="slidenum">
              <a:rPr kumimoji="0" lang="en-US" altLang="en-US" smtClean="0"/>
              <a:pPr>
                <a:spcBef>
                  <a:spcPct val="0"/>
                </a:spcBef>
              </a:pPr>
              <a:t>10</a:t>
            </a:fld>
            <a:endParaRPr kumimoji="0" lang="en-US" altLang="en-US" dirty="0"/>
          </a:p>
        </p:txBody>
      </p:sp>
    </p:spTree>
    <p:extLst>
      <p:ext uri="{BB962C8B-B14F-4D97-AF65-F5344CB8AC3E}">
        <p14:creationId xmlns:p14="http://schemas.microsoft.com/office/powerpoint/2010/main" val="400320707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A0CA8D0-1865-441C-A702-5046A8A6B85B}" type="slidenum">
              <a:rPr kumimoji="0" lang="en-US" altLang="en-US" smtClean="0"/>
              <a:pPr>
                <a:spcBef>
                  <a:spcPct val="0"/>
                </a:spcBef>
              </a:pPr>
              <a:t>11</a:t>
            </a:fld>
            <a:endParaRPr kumimoji="0" lang="en-US" altLang="en-US" dirty="0"/>
          </a:p>
        </p:txBody>
      </p:sp>
    </p:spTree>
    <p:extLst>
      <p:ext uri="{BB962C8B-B14F-4D97-AF65-F5344CB8AC3E}">
        <p14:creationId xmlns:p14="http://schemas.microsoft.com/office/powerpoint/2010/main" val="4019140855"/>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TextBox 3"/>
          <p:cNvSpPr txBox="1">
            <a:spLocks noChangeArrowheads="1"/>
          </p:cNvSpPr>
          <p:nvPr userDrawn="1"/>
        </p:nvSpPr>
        <p:spPr bwMode="auto">
          <a:xfrm>
            <a:off x="5230810" y="2911496"/>
            <a:ext cx="368458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The Internet, Intranets, and Extranets</a:t>
            </a: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7</a:t>
            </a:r>
          </a:p>
        </p:txBody>
      </p:sp>
      <p:sp>
        <p:nvSpPr>
          <p:cNvPr id="9"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108146198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914750" y="-1356127"/>
            <a:ext cx="7284252" cy="9144001"/>
          </a:xfrm>
          <a:prstGeom prst="rect">
            <a:avLst/>
          </a:prstGeom>
        </p:spPr>
      </p:pic>
      <p:sp>
        <p:nvSpPr>
          <p:cNvPr id="5"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8" name="Footer Placeholder 1"/>
          <p:cNvSpPr txBox="1">
            <a:spLocks/>
          </p:cNvSpPr>
          <p:nvPr userDrawn="1"/>
        </p:nvSpPr>
        <p:spPr>
          <a:xfrm>
            <a:off x="1279826" y="6542081"/>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4" name="Rectangle 13"/>
          <p:cNvSpPr/>
          <p:nvPr userDrawn="1"/>
        </p:nvSpPr>
        <p:spPr>
          <a:xfrm>
            <a:off x="-15123" y="27124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525764" y="457201"/>
            <a:ext cx="8229600" cy="881752"/>
          </a:xfrm>
        </p:spPr>
        <p:txBody>
          <a:bodyPr>
            <a:normAutofit/>
          </a:bodyPr>
          <a:lstStyle>
            <a:lvl1pPr algn="l">
              <a:defRPr sz="3200" b="1" baseline="0">
                <a:solidFill>
                  <a:schemeClr val="bg1"/>
                </a:solidFill>
                <a:latin typeface="Folio Std Medium"/>
                <a:cs typeface="Folio Std Medium"/>
              </a:defRPr>
            </a:lvl1pPr>
          </a:lstStyle>
          <a:p>
            <a:r>
              <a:rPr lang="en-US" dirty="0"/>
              <a:t>Click to edit Master title style</a:t>
            </a:r>
          </a:p>
        </p:txBody>
      </p:sp>
      <p:sp>
        <p:nvSpPr>
          <p:cNvPr id="3" name="Content Placeholder 2"/>
          <p:cNvSpPr>
            <a:spLocks noGrp="1"/>
          </p:cNvSpPr>
          <p:nvPr>
            <p:ph idx="1"/>
          </p:nvPr>
        </p:nvSpPr>
        <p:spPr>
          <a:xfrm>
            <a:off x="994500" y="1738303"/>
            <a:ext cx="7821824" cy="4022416"/>
          </a:xfrm>
        </p:spPr>
        <p:txBody>
          <a:bodyPr/>
          <a:lstStyle>
            <a:lvl1pPr marL="342900" indent="-342900">
              <a:lnSpc>
                <a:spcPct val="90000"/>
              </a:lnSpc>
              <a:buClr>
                <a:schemeClr val="tx2"/>
              </a:buClr>
              <a:buFont typeface="Arial" charset="0"/>
              <a:buChar char="•"/>
              <a:defRPr baseline="0">
                <a:solidFill>
                  <a:schemeClr val="tx2"/>
                </a:solidFill>
                <a:latin typeface="Folio Std Medium" charset="0"/>
              </a:defRPr>
            </a:lvl1pPr>
            <a:lvl2pPr marL="640080" indent="-274320">
              <a:lnSpc>
                <a:spcPct val="90000"/>
              </a:lnSpc>
              <a:buClr>
                <a:schemeClr val="tx2"/>
              </a:buClr>
              <a:buSzPct val="80000"/>
              <a:buFont typeface="Arial" charset="0"/>
              <a:buChar char="•"/>
              <a:defRPr b="0" i="0" baseline="0">
                <a:solidFill>
                  <a:schemeClr val="tx2"/>
                </a:solidFill>
                <a:latin typeface="Folio Std Light" charset="0"/>
              </a:defRPr>
            </a:lvl2pPr>
            <a:lvl3pPr marL="960120" indent="-320040">
              <a:lnSpc>
                <a:spcPct val="90000"/>
              </a:lnSpc>
              <a:buClr>
                <a:schemeClr val="tx2"/>
              </a:buClr>
              <a:buSzPct val="80000"/>
              <a:buFont typeface="Arial" panose="020B0604020202020204" pitchFamily="34" charset="0"/>
              <a:buChar char="•"/>
              <a:defRPr sz="2800" i="0" baseline="0">
                <a:solidFill>
                  <a:schemeClr val="tx2"/>
                </a:solidFill>
                <a:latin typeface="Folio Std Light" charset="0"/>
              </a:defRPr>
            </a:lvl3pPr>
            <a:lvl4pPr marL="1234440" indent="-228600">
              <a:lnSpc>
                <a:spcPct val="90000"/>
              </a:lnSpc>
              <a:buClr>
                <a:schemeClr val="tx1"/>
              </a:buClr>
              <a:buSzPct val="79000"/>
              <a:buFont typeface="Arial" panose="020B0604020202020204" pitchFamily="34" charset="0"/>
              <a:buChar char="•"/>
              <a:defRPr sz="2400" i="0" baseline="0">
                <a:solidFill>
                  <a:schemeClr val="tx2"/>
                </a:solidFill>
                <a:latin typeface="Folio Std Light" charset="0"/>
              </a:defRPr>
            </a:lvl4pPr>
            <a:lvl5pPr marL="1508760" indent="-228600">
              <a:buClr>
                <a:schemeClr val="tx1"/>
              </a:buClr>
              <a:buSzPct val="79000"/>
              <a:buFont typeface="Arial" panose="020B0604020202020204" pitchFamily="34" charset="0"/>
              <a:buChar char="•"/>
              <a:defRPr i="0" baseline="0">
                <a:solidFill>
                  <a:schemeClr val="tx2"/>
                </a:solidFill>
                <a:latin typeface="Folio Std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711BE30-F6B7-41BA-9B5E-8D0952562DE9}"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372019565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4" name="Rectangle 13"/>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Rectangle 14"/>
          <p:cNvSpPr/>
          <p:nvPr userDrawn="1"/>
        </p:nvSpPr>
        <p:spPr>
          <a:xfrm>
            <a:off x="-15123" y="381000"/>
            <a:ext cx="2042706"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7" name="Footer Placeholder 1"/>
          <p:cNvSpPr txBox="1">
            <a:spLocks/>
          </p:cNvSpPr>
          <p:nvPr userDrawn="1"/>
        </p:nvSpPr>
        <p:spPr>
          <a:xfrm>
            <a:off x="1289049"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F46A02-5E75-4C48-8D4F-C9D06E623B3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Content Placeholder 2" descr="The image shows George Washington on a horse. Surrounding him are soldiers on  horses. And there are soldiers, walking, on the right side of the image. There is snow all over the ground. &#10;"/>
          <p:cNvSpPr>
            <a:spLocks noGrp="1"/>
          </p:cNvSpPr>
          <p:nvPr>
            <p:ph idx="1"/>
          </p:nvPr>
        </p:nvSpPr>
        <p:spPr>
          <a:xfrm>
            <a:off x="993775" y="1533525"/>
            <a:ext cx="7823200" cy="4227513"/>
          </a:xfrm>
        </p:spPr>
        <p:txBody>
          <a:bodyPr/>
          <a:lstStyle>
            <a:lvl1pPr marL="0" marR="0" indent="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baseline="0">
                <a:solidFill>
                  <a:schemeClr val="tx2"/>
                </a:solidFill>
                <a:latin typeface="Folio Std Medium" charset="0"/>
              </a:defRPr>
            </a:lvl1pPr>
          </a:lstStyle>
          <a:p>
            <a:endParaRPr lang="en-US" altLang="en-US" dirty="0"/>
          </a:p>
        </p:txBody>
      </p:sp>
      <p:sp>
        <p:nvSpPr>
          <p:cNvPr id="17" name="Title 1"/>
          <p:cNvSpPr>
            <a:spLocks noGrp="1"/>
          </p:cNvSpPr>
          <p:nvPr>
            <p:ph type="title"/>
          </p:nvPr>
        </p:nvSpPr>
        <p:spPr>
          <a:xfrm>
            <a:off x="2027583" y="464599"/>
            <a:ext cx="6809280"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408378101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6C0AF5B-E16F-46C5-8988-DDAC7BD46335}"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3" name="Rectangle 12"/>
          <p:cNvSpPr/>
          <p:nvPr userDrawn="1"/>
        </p:nvSpPr>
        <p:spPr>
          <a:xfrm>
            <a:off x="-15124" y="380999"/>
            <a:ext cx="9159123" cy="1018023"/>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Rectangle 15"/>
          <p:cNvSpPr/>
          <p:nvPr userDrawn="1"/>
        </p:nvSpPr>
        <p:spPr>
          <a:xfrm>
            <a:off x="-15123" y="381000"/>
            <a:ext cx="2029453"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15" name="Title 1"/>
          <p:cNvSpPr>
            <a:spLocks noGrp="1"/>
          </p:cNvSpPr>
          <p:nvPr>
            <p:ph type="title"/>
          </p:nvPr>
        </p:nvSpPr>
        <p:spPr>
          <a:xfrm>
            <a:off x="2014330" y="464599"/>
            <a:ext cx="6822534"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141666685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5" name="Oval 4"/>
          <p:cNvSpPr/>
          <p:nvPr userDrawn="1"/>
        </p:nvSpPr>
        <p:spPr>
          <a:xfrm>
            <a:off x="-350520" y="-838200"/>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extBox 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(1 of 3)</a:t>
            </a:r>
          </a:p>
        </p:txBody>
      </p:sp>
      <p:sp>
        <p:nvSpPr>
          <p:cNvPr id="10"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3"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
        <p:nvSpPr>
          <p:cNvPr id="14"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3" name="Date Placeholder 3"/>
          <p:cNvSpPr>
            <a:spLocks noGrp="1"/>
          </p:cNvSpPr>
          <p:nvPr>
            <p:ph type="dt" sz="half" idx="10"/>
          </p:nvPr>
        </p:nvSpPr>
        <p:spPr>
          <a:xfrm>
            <a:off x="531336" y="6340282"/>
            <a:ext cx="2133600" cy="365125"/>
          </a:xfrm>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a:xfrm>
            <a:off x="3513666" y="6299897"/>
            <a:ext cx="2988733" cy="44589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cxnSp>
        <p:nvCxnSpPr>
          <p:cNvPr id="17" name="Straight Connector 16"/>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20" name="Straight Connector 19"/>
          <p:cNvCxnSpPr/>
          <p:nvPr userDrawn="1"/>
        </p:nvCxnSpPr>
        <p:spPr>
          <a:xfrm flipH="1">
            <a:off x="6721475" y="609600"/>
            <a:ext cx="2498726"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350063698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243723"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(2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267680763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304800"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(3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a:xfrm>
            <a:off x="3201987" y="6340282"/>
            <a:ext cx="2895600" cy="36512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176245255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3" y="-1175608"/>
            <a:ext cx="6968333" cy="9144001"/>
          </a:xfrm>
          <a:prstGeom prst="rect">
            <a:avLst/>
          </a:prstGeom>
        </p:spPr>
      </p:pic>
      <p:sp>
        <p:nvSpPr>
          <p:cNvPr id="6"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8"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95600" y="1488338"/>
            <a:ext cx="3252724" cy="3391020"/>
          </a:xfrm>
          <a:prstGeom prst="rect">
            <a:avLst/>
          </a:prstGeom>
        </p:spPr>
      </p:pic>
    </p:spTree>
    <p:extLst>
      <p:ext uri="{BB962C8B-B14F-4D97-AF65-F5344CB8AC3E}">
        <p14:creationId xmlns:p14="http://schemas.microsoft.com/office/powerpoint/2010/main" val="38356708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34681"/>
            <a:ext cx="6968333" cy="9144001"/>
          </a:xfrm>
          <a:prstGeom prst="rect">
            <a:avLst/>
          </a:prstGeom>
        </p:spPr>
      </p:pic>
      <p:sp>
        <p:nvSpPr>
          <p:cNvPr id="15" name="Rectangle 14"/>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4"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algn="r" eaLnBrk="1" hangingPunct="1">
              <a:defRPr/>
            </a:pPr>
            <a:endParaRPr lang="en-US" altLang="en-US" sz="1200" b="1" dirty="0">
              <a:solidFill>
                <a:srgbClr val="000000"/>
              </a:solidFill>
              <a:latin typeface="Calibri" panose="020F0502020204030204" pitchFamily="34" charset="0"/>
              <a:cs typeface="Arial" panose="020B0604020202020204" pitchFamily="34" charset="0"/>
            </a:endParaRPr>
          </a:p>
        </p:txBody>
      </p:sp>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sz="1000" kern="700" spc="50" dirty="0">
                <a:solidFill>
                  <a:schemeClr val="tx2"/>
                </a:solidFill>
                <a:latin typeface="Arial Narrow"/>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a:defRPr/>
            </a:pPr>
            <a:endParaRPr lang="en-US" dirty="0"/>
          </a:p>
        </p:txBody>
      </p:sp>
      <p:sp>
        <p:nvSpPr>
          <p:cNvPr id="10" name="Footer Placeholder 4"/>
          <p:cNvSpPr>
            <a:spLocks noGrp="1"/>
          </p:cNvSpPr>
          <p:nvPr>
            <p:ph type="ftr" sz="quarter" idx="11"/>
          </p:nvPr>
        </p:nvSpPr>
        <p:spPr/>
        <p:txBody>
          <a:bodyPr/>
          <a:lstStyle>
            <a:lvl1pPr>
              <a:defRPr/>
            </a:lvl1pPr>
          </a:lstStyle>
          <a:p>
            <a:pPr>
              <a:defRPr/>
            </a:pPr>
            <a:endParaRPr lang="en-US" dirty="0"/>
          </a:p>
        </p:txBody>
      </p:sp>
      <p:sp>
        <p:nvSpPr>
          <p:cNvPr id="12" name="Rectangle 11"/>
          <p:cNvSpPr/>
          <p:nvPr userDrawn="1"/>
        </p:nvSpPr>
        <p:spPr>
          <a:xfrm>
            <a:off x="-15123" y="381000"/>
            <a:ext cx="1843923"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6" name="Title 1"/>
          <p:cNvSpPr txBox="1">
            <a:spLocks/>
          </p:cNvSpPr>
          <p:nvPr userDrawn="1"/>
        </p:nvSpPr>
        <p:spPr bwMode="auto">
          <a:xfrm>
            <a:off x="152400" y="439199"/>
            <a:ext cx="2438400"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r>
              <a:rPr lang="en-US" dirty="0"/>
              <a:t>Table</a:t>
            </a:r>
          </a:p>
        </p:txBody>
      </p:sp>
      <p:sp>
        <p:nvSpPr>
          <p:cNvPr id="2" name="Title 1"/>
          <p:cNvSpPr>
            <a:spLocks noGrp="1"/>
          </p:cNvSpPr>
          <p:nvPr>
            <p:ph type="title" hasCustomPrompt="1"/>
          </p:nvPr>
        </p:nvSpPr>
        <p:spPr>
          <a:xfrm>
            <a:off x="1143000" y="464599"/>
            <a:ext cx="7693863"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7.1  Click to edit Master title style</a:t>
            </a:r>
          </a:p>
        </p:txBody>
      </p:sp>
    </p:spTree>
    <p:extLst>
      <p:ext uri="{BB962C8B-B14F-4D97-AF65-F5344CB8AC3E}">
        <p14:creationId xmlns:p14="http://schemas.microsoft.com/office/powerpoint/2010/main" val="22175911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theme" Target="../theme/theme1.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9EACB8"/>
                </a:solidFill>
                <a:ea typeface="ＭＳ Ｐゴシック" panose="020B0600070205080204" pitchFamily="34" charset="-128"/>
                <a:cs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9D8B14E-E5F5-4BA9-9544-0E43EE23F623}"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2627753638"/>
      </p:ext>
    </p:extLst>
  </p:cSld>
  <p:clrMap bg1="lt1" tx1="dk1" bg2="lt2" tx2="dk2" accent1="accent1" accent2="accent2" accent3="accent3" accent4="accent4" accent5="accent5" accent6="accent6" hlink="hlink" folHlink="folHlink"/>
  <p:sldLayoutIdLst>
    <p:sldLayoutId id="2147484891" r:id="rId1"/>
    <p:sldLayoutId id="2147484892" r:id="rId2"/>
    <p:sldLayoutId id="2147484893" r:id="rId3"/>
    <p:sldLayoutId id="2147484894" r:id="rId4"/>
    <p:sldLayoutId id="2147484895" r:id="rId5"/>
    <p:sldLayoutId id="2147484896" r:id="rId6"/>
    <p:sldLayoutId id="2147484897" r:id="rId7"/>
    <p:sldLayoutId id="2147484902" r:id="rId8"/>
    <p:sldLayoutId id="2147484904" r:id="rId9"/>
  </p:sldLayoutIdLst>
  <p:txStyles>
    <p:titleStyle>
      <a:lvl1pPr algn="ctr" defTabSz="457200" rtl="0" eaLnBrk="0" fontAlgn="base" hangingPunct="0">
        <a:spcBef>
          <a:spcPct val="0"/>
        </a:spcBef>
        <a:spcAft>
          <a:spcPct val="0"/>
        </a:spcAft>
        <a:defRPr sz="3200" b="1" kern="1200">
          <a:solidFill>
            <a:schemeClr val="tx1"/>
          </a:solidFill>
          <a:latin typeface="Folio Std Medium"/>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i="0" kern="1200">
          <a:solidFill>
            <a:schemeClr val="tx1"/>
          </a:solidFill>
          <a:latin typeface="Folio Std Medium"/>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4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6.xml"/><Relationship Id="rId1" Type="http://schemas.openxmlformats.org/officeDocument/2006/relationships/slideLayout" Target="../slideLayouts/slideLayout9.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a:xfrm>
            <a:off x="1857895" y="417822"/>
            <a:ext cx="7693863" cy="983201"/>
          </a:xfrm>
        </p:spPr>
        <p:txBody>
          <a:bodyPr/>
          <a:lstStyle/>
          <a:p>
            <a:r>
              <a:rPr lang="en-US" altLang="en-US" b="1" dirty="0"/>
              <a:t>7.1	Generic Top-Level Domains</a:t>
            </a:r>
          </a:p>
        </p:txBody>
      </p:sp>
      <p:graphicFrame>
        <p:nvGraphicFramePr>
          <p:cNvPr id="4" name="Table 3" descr="This table provides information regarding generic top-level domains. It has two columns and eight rows. The header of column one reads g L T D, and the header of column two reads purpose.&#10;In row two, column one reads dot com and column two reads commercial organizations, such as Microsoft.&#10;In row three, column one reads dot edu and column two reads educational institutions, such as California State University.&#10;In row four, column one reads dot int and column two reads international organizations, such as the United Nations.&#10;In row five, column one reads dot mil and column two reads U.S. military organizations, such as the U.S. Army.&#10;In row six, column one reads dot gov and column two reads U.S. government organizations, such as the Internal Revenue Service.&#10;In row seven, column one reads dot net and column two reads backbone, regional, and commercial networks, for example, the National Science Foundation’s Internet Network Information Center.&#10;In row eight, column one reads dot org and column two reads other organizations, such as research and nonprofit organizations, for example, the Internet Town Hall." title="Table 7.1 - Generic Top-Level Domains"/>
          <p:cNvGraphicFramePr>
            <a:graphicFrameLocks noGrp="1"/>
          </p:cNvGraphicFramePr>
          <p:nvPr>
            <p:extLst>
              <p:ext uri="{D42A27DB-BD31-4B8C-83A1-F6EECF244321}">
                <p14:modId xmlns:p14="http://schemas.microsoft.com/office/powerpoint/2010/main" val="3008119521"/>
              </p:ext>
            </p:extLst>
          </p:nvPr>
        </p:nvGraphicFramePr>
        <p:xfrm>
          <a:off x="515259" y="1351148"/>
          <a:ext cx="8148666" cy="4868043"/>
        </p:xfrm>
        <a:graphic>
          <a:graphicData uri="http://schemas.openxmlformats.org/drawingml/2006/table">
            <a:tbl>
              <a:tblPr firstRow="1" bandRow="1">
                <a:tableStyleId>{91EBBBCC-DAD2-459C-BE2E-F6DE35CF9A28}</a:tableStyleId>
              </a:tblPr>
              <a:tblGrid>
                <a:gridCol w="1250730">
                  <a:extLst>
                    <a:ext uri="{9D8B030D-6E8A-4147-A177-3AD203B41FA5}">
                      <a16:colId xmlns:a16="http://schemas.microsoft.com/office/drawing/2014/main" val="20000"/>
                    </a:ext>
                  </a:extLst>
                </a:gridCol>
                <a:gridCol w="6897936">
                  <a:extLst>
                    <a:ext uri="{9D8B030D-6E8A-4147-A177-3AD203B41FA5}">
                      <a16:colId xmlns:a16="http://schemas.microsoft.com/office/drawing/2014/main" val="20001"/>
                    </a:ext>
                  </a:extLst>
                </a:gridCol>
              </a:tblGrid>
              <a:tr h="484666">
                <a:tc>
                  <a:txBody>
                    <a:bodyPr/>
                    <a:lstStyle/>
                    <a:p>
                      <a:pPr algn="ctr"/>
                      <a:r>
                        <a:rPr lang="en-US" sz="2400" baseline="0" dirty="0">
                          <a:solidFill>
                            <a:schemeClr val="bg1"/>
                          </a:solidFill>
                        </a:rPr>
                        <a:t>gLTD</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400" dirty="0">
                          <a:solidFill>
                            <a:schemeClr val="bg1"/>
                          </a:solidFill>
                        </a:rPr>
                        <a:t>Purpose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462461">
                <a:tc>
                  <a:txBody>
                    <a:bodyPr/>
                    <a:lstStyle/>
                    <a:p>
                      <a:pPr algn="ctr"/>
                      <a:r>
                        <a:rPr lang="en-US" sz="2000" kern="1200" baseline="0" dirty="0">
                          <a:solidFill>
                            <a:schemeClr val="tx2"/>
                          </a:solidFill>
                          <a:latin typeface="+mn-lt"/>
                          <a:ea typeface="+mn-ea"/>
                          <a:cs typeface="+mn-cs"/>
                        </a:rPr>
                        <a:t>.com</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Commercial organizations</a:t>
                      </a:r>
                      <a:r>
                        <a:rPr lang="en-US" sz="2000" baseline="0" dirty="0">
                          <a:solidFill>
                            <a:schemeClr val="tx2"/>
                          </a:solidFill>
                        </a:rPr>
                        <a:t> (such as Microsoft)</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696868">
                <a:tc>
                  <a:txBody>
                    <a:bodyPr/>
                    <a:lstStyle/>
                    <a:p>
                      <a:pPr algn="ctr"/>
                      <a:r>
                        <a:rPr lang="en-US" sz="2000" dirty="0">
                          <a:solidFill>
                            <a:schemeClr val="tx2"/>
                          </a:solidFill>
                        </a:rPr>
                        <a:t>.edu</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Educational institutions (such as California State University)</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476017">
                <a:tc>
                  <a:txBody>
                    <a:bodyPr/>
                    <a:lstStyle/>
                    <a:p>
                      <a:pPr algn="ctr"/>
                      <a:r>
                        <a:rPr lang="en-US" sz="2000" dirty="0">
                          <a:solidFill>
                            <a:schemeClr val="tx2"/>
                          </a:solidFill>
                        </a:rPr>
                        <a:t>.int</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International organizations</a:t>
                      </a:r>
                      <a:r>
                        <a:rPr lang="en-US" sz="2000" baseline="0" dirty="0">
                          <a:solidFill>
                            <a:schemeClr val="tx2"/>
                          </a:solidFill>
                        </a:rPr>
                        <a:t> (such as the United Nations)</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387149">
                <a:tc>
                  <a:txBody>
                    <a:bodyPr/>
                    <a:lstStyle/>
                    <a:p>
                      <a:pPr algn="ctr"/>
                      <a:r>
                        <a:rPr lang="en-US" sz="2000" dirty="0">
                          <a:solidFill>
                            <a:schemeClr val="tx2"/>
                          </a:solidFill>
                        </a:rPr>
                        <a:t>.mil</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U.S. military organizations (such as the U.S. Army)</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r h="661920">
                <a:tc>
                  <a:txBody>
                    <a:bodyPr/>
                    <a:lstStyle/>
                    <a:p>
                      <a:pPr algn="ctr"/>
                      <a:r>
                        <a:rPr lang="en-US" sz="2000" dirty="0">
                          <a:solidFill>
                            <a:schemeClr val="tx2"/>
                          </a:solidFill>
                        </a:rPr>
                        <a:t>.gov</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U.S.</a:t>
                      </a:r>
                      <a:r>
                        <a:rPr lang="en-US" sz="2000" baseline="0" dirty="0">
                          <a:solidFill>
                            <a:schemeClr val="tx2"/>
                          </a:solidFill>
                        </a:rPr>
                        <a:t> government organizations (such as the Internal Revenue Service)</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5"/>
                  </a:ext>
                </a:extLst>
              </a:tr>
              <a:tr h="949711">
                <a:tc>
                  <a:txBody>
                    <a:bodyPr/>
                    <a:lstStyle/>
                    <a:p>
                      <a:pPr algn="ctr"/>
                      <a:r>
                        <a:rPr lang="en-US" sz="2000" dirty="0">
                          <a:solidFill>
                            <a:schemeClr val="tx2"/>
                          </a:solidFill>
                        </a:rPr>
                        <a:t>.net</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Backbone, regional, and commercial networks</a:t>
                      </a:r>
                      <a:r>
                        <a:rPr lang="en-US" sz="2000" baseline="0" dirty="0">
                          <a:solidFill>
                            <a:schemeClr val="tx2"/>
                          </a:solidFill>
                        </a:rPr>
                        <a:t> (e.g., the National Science Foundation’s Internet Network Information Center)</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6"/>
                  </a:ext>
                </a:extLst>
              </a:tr>
              <a:tr h="661920">
                <a:tc>
                  <a:txBody>
                    <a:bodyPr/>
                    <a:lstStyle/>
                    <a:p>
                      <a:pPr algn="ctr"/>
                      <a:r>
                        <a:rPr lang="en-US" sz="2000" dirty="0">
                          <a:solidFill>
                            <a:schemeClr val="tx2"/>
                          </a:solidFill>
                        </a:rPr>
                        <a:t>.org</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r>
                        <a:rPr lang="en-US" sz="2000" dirty="0">
                          <a:solidFill>
                            <a:schemeClr val="tx2"/>
                          </a:solidFill>
                        </a:rPr>
                        <a:t>Other organizations</a:t>
                      </a:r>
                      <a:r>
                        <a:rPr lang="en-US" sz="2000" baseline="0" dirty="0">
                          <a:solidFill>
                            <a:schemeClr val="tx2"/>
                          </a:solidFill>
                        </a:rPr>
                        <a:t>, such as research and nonprofit organizations (e.g., the Internet Town Hall)</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Types of Internet Connections </a:t>
            </a:r>
          </a:p>
        </p:txBody>
      </p:sp>
      <p:sp>
        <p:nvSpPr>
          <p:cNvPr id="34819" name="Content Placeholder 2"/>
          <p:cNvSpPr>
            <a:spLocks noGrp="1"/>
          </p:cNvSpPr>
          <p:nvPr>
            <p:ph idx="1"/>
          </p:nvPr>
        </p:nvSpPr>
        <p:spPr/>
        <p:txBody>
          <a:bodyPr/>
          <a:lstStyle/>
          <a:p>
            <a:r>
              <a:rPr lang="en-US" altLang="en-US" dirty="0"/>
              <a:t>Connection methods</a:t>
            </a:r>
          </a:p>
          <a:p>
            <a:pPr lvl="1"/>
            <a:r>
              <a:rPr lang="en-US" altLang="en-US" dirty="0"/>
              <a:t>Dial-up modems </a:t>
            </a:r>
          </a:p>
          <a:p>
            <a:pPr lvl="1"/>
            <a:r>
              <a:rPr lang="en-US" altLang="en-US" dirty="0"/>
              <a:t>Cable modems </a:t>
            </a:r>
          </a:p>
          <a:p>
            <a:pPr lvl="1"/>
            <a:r>
              <a:rPr lang="en-US" altLang="en-US" dirty="0"/>
              <a:t>Digital Subscriber Line (DSL)</a:t>
            </a:r>
          </a:p>
          <a:p>
            <a:pPr lvl="2"/>
            <a:r>
              <a:rPr lang="en-US" altLang="en-US" dirty="0"/>
              <a:t>Symmetric DSL (SDSL)</a:t>
            </a:r>
          </a:p>
          <a:p>
            <a:pPr lvl="2"/>
            <a:r>
              <a:rPr lang="en-US" altLang="en-US" dirty="0"/>
              <a:t>Asymmetric DSL (ADSL)</a:t>
            </a:r>
          </a:p>
          <a:p>
            <a:pPr lvl="2"/>
            <a:r>
              <a:rPr lang="en-US" altLang="en-US" dirty="0"/>
              <a:t>Very High-Speed DSL (VDSL)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8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48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481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br>
              <a:rPr lang="en-US" sz="3600" dirty="0"/>
            </a:br>
            <a:r>
              <a:rPr lang="en-US" sz="3600" dirty="0"/>
              <a:t>Navigational Tools, Search Engines,  and Directories</a:t>
            </a:r>
            <a:br>
              <a:rPr lang="en-US" dirty="0"/>
            </a:br>
            <a:endParaRPr lang="en-US" dirty="0"/>
          </a:p>
        </p:txBody>
      </p:sp>
      <p:sp>
        <p:nvSpPr>
          <p:cNvPr id="3" name="Content Placeholder 2"/>
          <p:cNvSpPr>
            <a:spLocks noGrp="1"/>
          </p:cNvSpPr>
          <p:nvPr>
            <p:ph idx="1"/>
          </p:nvPr>
        </p:nvSpPr>
        <p:spPr/>
        <p:txBody>
          <a:bodyPr/>
          <a:lstStyle/>
          <a:p>
            <a:r>
              <a:rPr lang="en-US" dirty="0"/>
              <a:t>Navigational tools </a:t>
            </a:r>
          </a:p>
          <a:p>
            <a:pPr lvl="1"/>
            <a:r>
              <a:rPr lang="en-US" dirty="0"/>
              <a:t>Used to travel from Web site to Web site</a:t>
            </a:r>
          </a:p>
          <a:p>
            <a:r>
              <a:rPr lang="en-US" dirty="0"/>
              <a:t>Search engines</a:t>
            </a:r>
          </a:p>
          <a:p>
            <a:pPr lvl="1"/>
            <a:r>
              <a:rPr lang="en-US" dirty="0"/>
              <a:t>Enable users to retrieve information from the Internet by using keywords </a:t>
            </a:r>
          </a:p>
          <a:p>
            <a:r>
              <a:rPr lang="en-US" dirty="0"/>
              <a:t>Directories </a:t>
            </a:r>
          </a:p>
          <a:p>
            <a:pPr lvl="1"/>
            <a:r>
              <a:rPr lang="en-US" dirty="0"/>
              <a:t>Indexes of information based on keywords embedded in documents; allow search engines to find required information </a:t>
            </a:r>
          </a:p>
          <a:p>
            <a:pPr lvl="1"/>
            <a:endParaRPr lang="en-US" dirty="0"/>
          </a:p>
        </p:txBody>
      </p:sp>
    </p:spTree>
    <p:extLst>
      <p:ext uri="{BB962C8B-B14F-4D97-AF65-F5344CB8AC3E}">
        <p14:creationId xmlns:p14="http://schemas.microsoft.com/office/powerpoint/2010/main" val="4794969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noAutofit/>
          </a:bodyPr>
          <a:lstStyle/>
          <a:p>
            <a:r>
              <a:rPr lang="en-US" altLang="en-US" dirty="0"/>
              <a:t>Navigational Tools</a:t>
            </a:r>
          </a:p>
        </p:txBody>
      </p:sp>
      <p:sp>
        <p:nvSpPr>
          <p:cNvPr id="40963" name="Content Placeholder 2"/>
          <p:cNvSpPr>
            <a:spLocks noGrp="1"/>
          </p:cNvSpPr>
          <p:nvPr>
            <p:ph idx="1"/>
          </p:nvPr>
        </p:nvSpPr>
        <p:spPr/>
        <p:txBody>
          <a:bodyPr/>
          <a:lstStyle/>
          <a:p>
            <a:r>
              <a:rPr lang="en-US" altLang="en-US" dirty="0"/>
              <a:t>Graphical Web browsers: Microsoft Internet Explorer (IE), Mozilla Firefox, Google Chrome, Apple Safari, and Opera</a:t>
            </a:r>
          </a:p>
          <a:p>
            <a:pPr lvl="1"/>
            <a:r>
              <a:rPr lang="en-US" altLang="en-US" dirty="0"/>
              <a:t>Consist of menu options</a:t>
            </a:r>
          </a:p>
          <a:p>
            <a:pPr lvl="2"/>
            <a:r>
              <a:rPr lang="en-US" altLang="en-US" dirty="0"/>
              <a:t>Viewing browsing history</a:t>
            </a:r>
          </a:p>
          <a:p>
            <a:pPr lvl="2"/>
            <a:r>
              <a:rPr lang="en-US" altLang="en-US" dirty="0"/>
              <a:t>Bookmarking favorite Web sites</a:t>
            </a:r>
          </a:p>
          <a:p>
            <a:pPr lvl="2"/>
            <a:r>
              <a:rPr lang="en-US" altLang="en-US" dirty="0"/>
              <a:t>Setting viewing preferences</a:t>
            </a:r>
          </a:p>
          <a:p>
            <a:pPr lvl="2"/>
            <a:r>
              <a:rPr lang="en-US" altLang="en-US" dirty="0"/>
              <a:t>Navigation buttons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6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96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096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lstStyle/>
          <a:p>
            <a:r>
              <a:rPr lang="en-IN" altLang="en-US" dirty="0"/>
              <a:t>Search Engines and Directories (1 of 4)</a:t>
            </a:r>
            <a:endParaRPr lang="en-US" altLang="en-US" dirty="0"/>
          </a:p>
        </p:txBody>
      </p:sp>
      <p:sp>
        <p:nvSpPr>
          <p:cNvPr id="43011" name="Content Placeholder 2"/>
          <p:cNvSpPr>
            <a:spLocks noGrp="1"/>
          </p:cNvSpPr>
          <p:nvPr>
            <p:ph idx="1"/>
          </p:nvPr>
        </p:nvSpPr>
        <p:spPr/>
        <p:txBody>
          <a:bodyPr/>
          <a:lstStyle/>
          <a:p>
            <a:r>
              <a:rPr lang="en-US" altLang="en-US" dirty="0"/>
              <a:t>Crawling the Web</a:t>
            </a:r>
          </a:p>
          <a:p>
            <a:pPr lvl="1"/>
            <a:r>
              <a:rPr lang="en-US" altLang="en-US" dirty="0"/>
              <a:t>Search engines use software called crawlers, spiders, and bots to search the Web continuously for new data </a:t>
            </a:r>
          </a:p>
          <a:p>
            <a:pPr marL="639763" lvl="1" indent="-273050" eaLnBrk="1" hangingPunct="1">
              <a:buFont typeface="Arial" panose="020B0604020202020204" pitchFamily="34" charset="0"/>
              <a:buChar char="•"/>
            </a:pPr>
            <a:r>
              <a:rPr lang="en-US" altLang="en-US" dirty="0"/>
              <a:t>Gathered data is sent back to the search engine’s data center to ensure that it has the most current information on the Web </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0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01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noAutofit/>
          </a:bodyPr>
          <a:lstStyle/>
          <a:p>
            <a:r>
              <a:rPr lang="en-US" altLang="en-US" dirty="0"/>
              <a:t>Search Engines and Directories (2 of 4)</a:t>
            </a:r>
            <a:endParaRPr lang="en-US" altLang="en-US" sz="2000" dirty="0"/>
          </a:p>
        </p:txBody>
      </p:sp>
      <p:sp>
        <p:nvSpPr>
          <p:cNvPr id="45059" name="Content Placeholder 2"/>
          <p:cNvSpPr>
            <a:spLocks noGrp="1"/>
          </p:cNvSpPr>
          <p:nvPr>
            <p:ph idx="1"/>
          </p:nvPr>
        </p:nvSpPr>
        <p:spPr/>
        <p:txBody>
          <a:bodyPr/>
          <a:lstStyle/>
          <a:p>
            <a:r>
              <a:rPr lang="en-US" altLang="en-US" dirty="0"/>
              <a:t>Indexing</a:t>
            </a:r>
          </a:p>
          <a:p>
            <a:pPr lvl="1"/>
            <a:r>
              <a:rPr lang="en-US" altLang="en-US" dirty="0"/>
              <a:t>Housed at server farms, search engines use keywords to index data coming in from crawlers</a:t>
            </a:r>
          </a:p>
          <a:p>
            <a:pPr lvl="1"/>
            <a:r>
              <a:rPr lang="en-US" altLang="en-US" dirty="0"/>
              <a:t>Each keyword has an index entry that is linked to all Web pages containing that keyword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05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noAutofit/>
          </a:bodyPr>
          <a:lstStyle/>
          <a:p>
            <a:r>
              <a:rPr lang="en-US" altLang="en-US" dirty="0"/>
              <a:t>Search Engines and Directories (3 of 4)</a:t>
            </a:r>
            <a:endParaRPr lang="en-US" altLang="en-US" sz="2000" dirty="0"/>
          </a:p>
        </p:txBody>
      </p:sp>
      <p:sp>
        <p:nvSpPr>
          <p:cNvPr id="47107" name="Content Placeholder 2"/>
          <p:cNvSpPr>
            <a:spLocks noGrp="1"/>
          </p:cNvSpPr>
          <p:nvPr>
            <p:ph idx="1"/>
          </p:nvPr>
        </p:nvSpPr>
        <p:spPr/>
        <p:txBody>
          <a:bodyPr/>
          <a:lstStyle/>
          <a:p>
            <a:r>
              <a:rPr lang="en-US" altLang="en-US" dirty="0"/>
              <a:t>Searching</a:t>
            </a:r>
          </a:p>
          <a:p>
            <a:pPr lvl="1"/>
            <a:r>
              <a:rPr lang="en-US" altLang="en-US" dirty="0"/>
              <a:t>Search engine:</a:t>
            </a:r>
          </a:p>
          <a:p>
            <a:pPr lvl="2"/>
            <a:r>
              <a:rPr lang="en-US" altLang="en-US" dirty="0"/>
              <a:t>Uses the index created during the indexing step to look up the search term</a:t>
            </a:r>
          </a:p>
          <a:p>
            <a:pPr lvl="2"/>
            <a:r>
              <a:rPr lang="en-US" altLang="en-US" dirty="0"/>
              <a:t>Identifies all Web pages linked to the term if the term exists in the index</a:t>
            </a:r>
          </a:p>
          <a:p>
            <a:pPr lvl="2"/>
            <a:r>
              <a:rPr lang="en-US" altLang="en-US" dirty="0"/>
              <a:t>Varies in intelligence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1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1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10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71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4"/>
          <p:cNvSpPr>
            <a:spLocks noGrp="1"/>
          </p:cNvSpPr>
          <p:nvPr>
            <p:ph type="title"/>
          </p:nvPr>
        </p:nvSpPr>
        <p:spPr/>
        <p:txBody>
          <a:bodyPr/>
          <a:lstStyle/>
          <a:p>
            <a:r>
              <a:rPr lang="en-US" altLang="en-US" dirty="0"/>
              <a:t>Search Engines and Directories (4 of 4)</a:t>
            </a:r>
          </a:p>
        </p:txBody>
      </p:sp>
      <p:sp>
        <p:nvSpPr>
          <p:cNvPr id="49155" name="Content Placeholder 2"/>
          <p:cNvSpPr>
            <a:spLocks noGrp="1"/>
          </p:cNvSpPr>
          <p:nvPr>
            <p:ph idx="1"/>
          </p:nvPr>
        </p:nvSpPr>
        <p:spPr/>
        <p:txBody>
          <a:bodyPr/>
          <a:lstStyle/>
          <a:p>
            <a:r>
              <a:rPr lang="en-US" altLang="en-US" dirty="0"/>
              <a:t>Automated or crawler-based directory </a:t>
            </a:r>
          </a:p>
          <a:p>
            <a:pPr lvl="1"/>
            <a:r>
              <a:rPr lang="en-US" altLang="en-US" dirty="0"/>
              <a:t>Creates indexes of search terms and collects these terms automatically by using crawlers </a:t>
            </a:r>
          </a:p>
          <a:p>
            <a:r>
              <a:rPr lang="en-US" altLang="en-US" dirty="0"/>
              <a:t>Human-powered directory</a:t>
            </a:r>
          </a:p>
          <a:p>
            <a:pPr lvl="1"/>
            <a:r>
              <a:rPr lang="en-US" altLang="en-US" dirty="0"/>
              <a:t>Requires keywords to be manually submitted for a Web page to be listed in a search engine’s results</a:t>
            </a:r>
          </a:p>
          <a:p>
            <a:pPr lvl="1"/>
            <a:r>
              <a:rPr lang="en-US" altLang="en-US" dirty="0"/>
              <a:t>Relies on users to supply data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1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ltLang="en-US" dirty="0"/>
              <a:t>Internet Services</a:t>
            </a:r>
          </a:p>
        </p:txBody>
      </p:sp>
      <p:sp>
        <p:nvSpPr>
          <p:cNvPr id="51203" name="Content Placeholder 2"/>
          <p:cNvSpPr>
            <a:spLocks noGrp="1"/>
          </p:cNvSpPr>
          <p:nvPr>
            <p:ph idx="1"/>
          </p:nvPr>
        </p:nvSpPr>
        <p:spPr/>
        <p:txBody>
          <a:bodyPr/>
          <a:lstStyle/>
          <a:p>
            <a:r>
              <a:rPr lang="en-US" altLang="en-US" dirty="0"/>
              <a:t>Made possible by the TCP suite of protocols</a:t>
            </a:r>
          </a:p>
          <a:p>
            <a:pPr lvl="1"/>
            <a:r>
              <a:rPr lang="pt-BR" altLang="en-US" dirty="0"/>
              <a:t>TCP/IP provides useful e-mail protocols</a:t>
            </a:r>
            <a:endParaRPr lang="en-US" altLang="en-US" dirty="0"/>
          </a:p>
          <a:p>
            <a:pPr lvl="2"/>
            <a:r>
              <a:rPr lang="pt-BR" altLang="en-US" dirty="0"/>
              <a:t>Simple Message Transfer Protocol (SMTP) </a:t>
            </a:r>
          </a:p>
          <a:p>
            <a:pPr lvl="2"/>
            <a:r>
              <a:rPr lang="en-US" altLang="en-US" dirty="0"/>
              <a:t>Post Office Protocol (POP) </a:t>
            </a:r>
          </a:p>
          <a:p>
            <a:pPr lvl="1"/>
            <a:r>
              <a:rPr lang="en-US" altLang="en-US" dirty="0"/>
              <a:t>Popular services</a:t>
            </a:r>
          </a:p>
          <a:p>
            <a:pPr lvl="2"/>
            <a:r>
              <a:rPr lang="en-US" altLang="en-US" dirty="0"/>
              <a:t>E-mail, newsgroups, discussion groups, Internet Relay Chat (IRC), instant messaging, and Internet telephony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0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20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US" altLang="en-US" dirty="0"/>
              <a:t>E-Mail</a:t>
            </a:r>
          </a:p>
        </p:txBody>
      </p:sp>
      <p:sp>
        <p:nvSpPr>
          <p:cNvPr id="53251" name="Content Placeholder 2"/>
          <p:cNvSpPr>
            <a:spLocks noGrp="1"/>
          </p:cNvSpPr>
          <p:nvPr>
            <p:ph idx="1"/>
          </p:nvPr>
        </p:nvSpPr>
        <p:spPr/>
        <p:txBody>
          <a:bodyPr/>
          <a:lstStyle/>
          <a:p>
            <a:r>
              <a:rPr lang="en-US" altLang="en-US" dirty="0"/>
              <a:t>Widely used services on the Internet </a:t>
            </a:r>
          </a:p>
          <a:p>
            <a:pPr lvl="1"/>
            <a:r>
              <a:rPr lang="en-US" altLang="en-US" dirty="0"/>
              <a:t>Main types</a:t>
            </a:r>
          </a:p>
          <a:p>
            <a:pPr lvl="2"/>
            <a:r>
              <a:rPr lang="en-US" altLang="en-US" dirty="0"/>
              <a:t>Web-based e-mail</a:t>
            </a:r>
          </a:p>
          <a:p>
            <a:pPr lvl="2"/>
            <a:r>
              <a:rPr lang="en-US" altLang="en-US" dirty="0"/>
              <a:t>Client-based e-mail</a:t>
            </a:r>
          </a:p>
          <a:p>
            <a:pPr lvl="1"/>
            <a:r>
              <a:rPr lang="en-US" altLang="en-US" dirty="0"/>
              <a:t>E-mail programs </a:t>
            </a:r>
          </a:p>
          <a:p>
            <a:pPr lvl="2"/>
            <a:r>
              <a:rPr lang="en-US" altLang="en-US" dirty="0"/>
              <a:t>Folders for organizing e-mails </a:t>
            </a:r>
          </a:p>
          <a:p>
            <a:pPr lvl="2"/>
            <a:r>
              <a:rPr lang="en-US" altLang="en-US" dirty="0"/>
              <a:t>Address book and distribution groups</a:t>
            </a:r>
          </a:p>
          <a:p>
            <a:pPr lvl="2"/>
            <a:r>
              <a:rPr lang="en-US" altLang="en-US" dirty="0"/>
              <a:t>Spell checkers and delivery notifications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2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2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32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325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25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25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3251">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3251">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(1 of 2) </a:t>
            </a:r>
          </a:p>
        </p:txBody>
      </p:sp>
      <p:sp>
        <p:nvSpPr>
          <p:cNvPr id="3" name="Content Placeholder 2"/>
          <p:cNvSpPr>
            <a:spLocks noGrp="1"/>
          </p:cNvSpPr>
          <p:nvPr>
            <p:ph idx="1"/>
          </p:nvPr>
        </p:nvSpPr>
        <p:spPr/>
        <p:txBody>
          <a:bodyPr/>
          <a:lstStyle/>
          <a:p>
            <a:r>
              <a:rPr lang="en-US" dirty="0"/>
              <a:t>Describe the makeup of the Internet and the World Wide Web</a:t>
            </a:r>
          </a:p>
          <a:p>
            <a:r>
              <a:rPr lang="en-US" dirty="0"/>
              <a:t>Discuss navigational tools, search engines, and directories</a:t>
            </a:r>
          </a:p>
          <a:p>
            <a:r>
              <a:rPr lang="en-US" dirty="0"/>
              <a:t>Describe common Internet services</a:t>
            </a:r>
          </a:p>
          <a:p>
            <a:r>
              <a:rPr lang="en-US" dirty="0"/>
              <a:t>Summarize widely used Web applications</a:t>
            </a:r>
          </a:p>
          <a:p>
            <a:r>
              <a:rPr lang="en-US" dirty="0"/>
              <a:t>Explain the purpose of intranets</a:t>
            </a:r>
          </a:p>
        </p:txBody>
      </p:sp>
    </p:spTree>
    <p:extLst>
      <p:ext uri="{BB962C8B-B14F-4D97-AF65-F5344CB8AC3E}">
        <p14:creationId xmlns:p14="http://schemas.microsoft.com/office/powerpoint/2010/main" val="57380089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dirty="0"/>
              <a:t>Newsgroups and Discussion Groups</a:t>
            </a:r>
          </a:p>
        </p:txBody>
      </p:sp>
      <p:sp>
        <p:nvSpPr>
          <p:cNvPr id="55299" name="Content Placeholder 2"/>
          <p:cNvSpPr>
            <a:spLocks noGrp="1"/>
          </p:cNvSpPr>
          <p:nvPr>
            <p:ph idx="1"/>
          </p:nvPr>
        </p:nvSpPr>
        <p:spPr/>
        <p:txBody>
          <a:bodyPr/>
          <a:lstStyle/>
          <a:p>
            <a:r>
              <a:rPr lang="en-US" altLang="en-US" dirty="0"/>
              <a:t>Discussion groups </a:t>
            </a:r>
          </a:p>
          <a:p>
            <a:pPr lvl="1"/>
            <a:r>
              <a:rPr lang="en-US" altLang="en-US" dirty="0"/>
              <a:t>Formed for people to exchange opinions and ideas on a specific topic </a:t>
            </a:r>
          </a:p>
          <a:p>
            <a:pPr lvl="1"/>
            <a:r>
              <a:rPr lang="en-US" altLang="en-US" dirty="0"/>
              <a:t>Group members post messages or articles that others in the group can read</a:t>
            </a:r>
          </a:p>
          <a:p>
            <a:r>
              <a:rPr lang="en-US" altLang="en-US" dirty="0"/>
              <a:t>Newsgroups </a:t>
            </a:r>
          </a:p>
          <a:p>
            <a:pPr lvl="1"/>
            <a:r>
              <a:rPr lang="en-US" altLang="en-US" dirty="0"/>
              <a:t>General in nature and can cover any topic </a:t>
            </a:r>
          </a:p>
          <a:p>
            <a:pPr lvl="1"/>
            <a:r>
              <a:rPr lang="en-US" altLang="en-US" dirty="0"/>
              <a:t>Allow people to get together for fun or for business purposes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2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2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29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529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529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529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dirty="0"/>
              <a:t>Instant Messaging (1 of 2)</a:t>
            </a:r>
          </a:p>
        </p:txBody>
      </p:sp>
      <p:sp>
        <p:nvSpPr>
          <p:cNvPr id="57347" name="Content Placeholder 2"/>
          <p:cNvSpPr>
            <a:spLocks noGrp="1"/>
          </p:cNvSpPr>
          <p:nvPr>
            <p:ph idx="1"/>
          </p:nvPr>
        </p:nvSpPr>
        <p:spPr/>
        <p:txBody>
          <a:bodyPr/>
          <a:lstStyle/>
          <a:p>
            <a:r>
              <a:rPr lang="en-US" altLang="en-US" dirty="0"/>
              <a:t>Internet Relay Chat (IRC) </a:t>
            </a:r>
          </a:p>
          <a:p>
            <a:pPr lvl="1"/>
            <a:r>
              <a:rPr lang="en-US" altLang="en-US" dirty="0"/>
              <a:t>Enables users in chat rooms to exchange text messages with people in other locations in real time </a:t>
            </a:r>
          </a:p>
          <a:p>
            <a:r>
              <a:rPr lang="en-US" altLang="en-US" dirty="0"/>
              <a:t>Instant messaging (IM) </a:t>
            </a:r>
          </a:p>
          <a:p>
            <a:pPr lvl="1"/>
            <a:r>
              <a:rPr lang="en-US" altLang="en-US" dirty="0"/>
              <a:t>Service for communicating with others via a private “chat room” on the Internet</a:t>
            </a:r>
          </a:p>
          <a:p>
            <a:pPr lvl="1"/>
            <a:r>
              <a:rPr lang="en-US" altLang="en-US" dirty="0"/>
              <a:t>Applications: Windows Messenger, Yahoo! Messenger, and Google Chat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3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3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3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dirty="0"/>
              <a:t>Instant Messaging (2 of 2)</a:t>
            </a:r>
          </a:p>
        </p:txBody>
      </p:sp>
      <p:sp>
        <p:nvSpPr>
          <p:cNvPr id="57347" name="Content Placeholder 2"/>
          <p:cNvSpPr>
            <a:spLocks noGrp="1"/>
          </p:cNvSpPr>
          <p:nvPr>
            <p:ph idx="1"/>
          </p:nvPr>
        </p:nvSpPr>
        <p:spPr/>
        <p:txBody>
          <a:bodyPr/>
          <a:lstStyle/>
          <a:p>
            <a:r>
              <a:rPr lang="en-US" altLang="en-US" dirty="0"/>
              <a:t>Snapchat </a:t>
            </a:r>
          </a:p>
          <a:p>
            <a:pPr lvl="1"/>
            <a:r>
              <a:rPr lang="en-US" altLang="en-US" dirty="0"/>
              <a:t>New type of messaging offered by a mobile app</a:t>
            </a:r>
          </a:p>
          <a:p>
            <a:pPr lvl="1"/>
            <a:r>
              <a:rPr lang="en-US" altLang="en-US" dirty="0"/>
              <a:t>Users combine pictures, videos, text, and drawings into “Snaps” that are sent to other users </a:t>
            </a:r>
          </a:p>
          <a:p>
            <a:pPr lvl="1"/>
            <a:r>
              <a:rPr lang="en-US" altLang="en-US" dirty="0"/>
              <a:t>Snaps self-destruct in a matter of seconds and can be undeleted and brought back to life  </a:t>
            </a:r>
          </a:p>
          <a:p>
            <a:pPr lvl="1"/>
            <a:endParaRPr lang="en-US" altLang="en-US" dirty="0"/>
          </a:p>
        </p:txBody>
      </p:sp>
    </p:spTree>
    <p:extLst>
      <p:ext uri="{BB962C8B-B14F-4D97-AF65-F5344CB8AC3E}">
        <p14:creationId xmlns:p14="http://schemas.microsoft.com/office/powerpoint/2010/main" val="21157169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3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34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dirty="0"/>
              <a:t>Internet Telephony (1 of 2)</a:t>
            </a:r>
          </a:p>
        </p:txBody>
      </p:sp>
      <p:sp>
        <p:nvSpPr>
          <p:cNvPr id="59395" name="Content Placeholder 2"/>
          <p:cNvSpPr>
            <a:spLocks noGrp="1"/>
          </p:cNvSpPr>
          <p:nvPr>
            <p:ph idx="1"/>
          </p:nvPr>
        </p:nvSpPr>
        <p:spPr/>
        <p:txBody>
          <a:bodyPr/>
          <a:lstStyle/>
          <a:p>
            <a:r>
              <a:rPr lang="en-US" altLang="en-US" dirty="0"/>
              <a:t>Using the Internet to exchange spoken conversations</a:t>
            </a:r>
          </a:p>
          <a:p>
            <a:pPr lvl="1"/>
            <a:r>
              <a:rPr lang="en-US" altLang="en-US" dirty="0"/>
              <a:t>Voice over Internet Protocol (VoIP)</a:t>
            </a:r>
          </a:p>
          <a:p>
            <a:pPr lvl="2"/>
            <a:r>
              <a:rPr lang="en-US" altLang="en-US" dirty="0"/>
              <a:t>Requires a high-speed Internet connection and a microphone or headset </a:t>
            </a:r>
          </a:p>
          <a:p>
            <a:pPr lvl="2"/>
            <a:r>
              <a:rPr lang="en-US" altLang="en-US" dirty="0"/>
              <a:t>Used to route traffic starting and ending at conventional public switched telephone network (PSTN) phones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dirty="0"/>
              <a:t>Internet Telephony (2 of 2)</a:t>
            </a:r>
          </a:p>
        </p:txBody>
      </p:sp>
      <p:sp>
        <p:nvSpPr>
          <p:cNvPr id="59395" name="Content Placeholder 2"/>
          <p:cNvSpPr>
            <a:spLocks noGrp="1"/>
          </p:cNvSpPr>
          <p:nvPr>
            <p:ph idx="1"/>
          </p:nvPr>
        </p:nvSpPr>
        <p:spPr/>
        <p:txBody>
          <a:bodyPr/>
          <a:lstStyle/>
          <a:p>
            <a:r>
              <a:rPr lang="en-US" altLang="en-US" dirty="0"/>
              <a:t>Drawback</a:t>
            </a:r>
          </a:p>
          <a:p>
            <a:pPr lvl="1"/>
            <a:r>
              <a:rPr lang="en-US" altLang="en-US" dirty="0"/>
              <a:t>Lack of call quality</a:t>
            </a:r>
          </a:p>
          <a:p>
            <a:r>
              <a:rPr lang="en-US" altLang="en-US" dirty="0"/>
              <a:t>Advantages </a:t>
            </a:r>
          </a:p>
          <a:p>
            <a:pPr lvl="1"/>
            <a:r>
              <a:rPr lang="en-US" altLang="en-US" dirty="0"/>
              <a:t>Absence of busy lines</a:t>
            </a:r>
          </a:p>
          <a:p>
            <a:pPr lvl="1"/>
            <a:r>
              <a:rPr lang="en-US" altLang="en-US" dirty="0"/>
              <a:t>Receiving voicemails on the computer</a:t>
            </a:r>
          </a:p>
          <a:p>
            <a:pPr lvl="1"/>
            <a:r>
              <a:rPr lang="en-US" altLang="en-US" dirty="0"/>
              <a:t>Ability to:</a:t>
            </a:r>
          </a:p>
          <a:p>
            <a:pPr lvl="2"/>
            <a:r>
              <a:rPr lang="en-US" altLang="en-US" dirty="0"/>
              <a:t>Screen callers and forward calls from anywhere in the world</a:t>
            </a:r>
          </a:p>
          <a:p>
            <a:pPr lvl="2"/>
            <a:r>
              <a:rPr lang="en-US" altLang="en-US" dirty="0"/>
              <a:t>Direct calls to the correct departments and take automated orders </a:t>
            </a:r>
          </a:p>
        </p:txBody>
      </p:sp>
    </p:spTree>
    <p:extLst>
      <p:ext uri="{BB962C8B-B14F-4D97-AF65-F5344CB8AC3E}">
        <p14:creationId xmlns:p14="http://schemas.microsoft.com/office/powerpoint/2010/main" val="9577867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39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939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939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39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Web Applications </a:t>
            </a:r>
          </a:p>
        </p:txBody>
      </p:sp>
      <p:sp>
        <p:nvSpPr>
          <p:cNvPr id="3" name="Content Placeholder 2"/>
          <p:cNvSpPr>
            <a:spLocks noGrp="1"/>
          </p:cNvSpPr>
          <p:nvPr>
            <p:ph idx="1"/>
          </p:nvPr>
        </p:nvSpPr>
        <p:spPr/>
        <p:txBody>
          <a:bodyPr/>
          <a:lstStyle/>
          <a:p>
            <a:r>
              <a:rPr lang="en-US" dirty="0"/>
              <a:t>Several service industries use the Internet and its supporting technologies</a:t>
            </a:r>
          </a:p>
          <a:p>
            <a:pPr lvl="1"/>
            <a:r>
              <a:rPr lang="en-US" dirty="0"/>
              <a:t>Offer services and products to a wide range of customers at more competitive prices and with increased convenience</a:t>
            </a:r>
          </a:p>
        </p:txBody>
      </p:sp>
    </p:spTree>
    <p:extLst>
      <p:ext uri="{BB962C8B-B14F-4D97-AF65-F5344CB8AC3E}">
        <p14:creationId xmlns:p14="http://schemas.microsoft.com/office/powerpoint/2010/main" val="2758227479"/>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lstStyle/>
          <a:p>
            <a:r>
              <a:rPr lang="en-US" altLang="en-US" dirty="0"/>
              <a:t>Tourism and Travel </a:t>
            </a:r>
          </a:p>
        </p:txBody>
      </p:sp>
      <p:sp>
        <p:nvSpPr>
          <p:cNvPr id="63491" name="Content Placeholder 2"/>
          <p:cNvSpPr>
            <a:spLocks noGrp="1"/>
          </p:cNvSpPr>
          <p:nvPr>
            <p:ph idx="1"/>
          </p:nvPr>
        </p:nvSpPr>
        <p:spPr/>
        <p:txBody>
          <a:bodyPr/>
          <a:lstStyle/>
          <a:p>
            <a:r>
              <a:rPr lang="en-US" altLang="en-US" dirty="0"/>
              <a:t>Industry has benefited from e-commerce Web applications</a:t>
            </a:r>
          </a:p>
          <a:p>
            <a:r>
              <a:rPr lang="en-US" altLang="en-US" dirty="0"/>
              <a:t>Travel Web sites: </a:t>
            </a:r>
          </a:p>
          <a:p>
            <a:pPr lvl="1"/>
            <a:r>
              <a:rPr lang="en-US" altLang="en-US" dirty="0"/>
              <a:t>Allow customers to book tickets for plane trips and cruises and make reservations for hotels and rental cars </a:t>
            </a:r>
          </a:p>
          <a:p>
            <a:pPr lvl="2"/>
            <a:r>
              <a:rPr lang="en-US" altLang="en-US" dirty="0"/>
              <a:t>Examples: Expedia.com, Travel.com, Travelocity.com, Priceline.com, Hotels.com, Yahoo! Travel, and Google.com/flights/</a:t>
            </a:r>
          </a:p>
        </p:txBody>
      </p:sp>
    </p:spTree>
    <p:extLst>
      <p:ext uri="{BB962C8B-B14F-4D97-AF65-F5344CB8AC3E}">
        <p14:creationId xmlns:p14="http://schemas.microsoft.com/office/powerpoint/2010/main" val="18149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4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4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49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lstStyle/>
          <a:p>
            <a:r>
              <a:rPr lang="en-US" altLang="en-US" dirty="0"/>
              <a:t>Publishing</a:t>
            </a:r>
          </a:p>
        </p:txBody>
      </p:sp>
      <p:sp>
        <p:nvSpPr>
          <p:cNvPr id="65539" name="Content Placeholder 2"/>
          <p:cNvSpPr>
            <a:spLocks noGrp="1"/>
          </p:cNvSpPr>
          <p:nvPr>
            <p:ph idx="1"/>
          </p:nvPr>
        </p:nvSpPr>
        <p:spPr/>
        <p:txBody>
          <a:bodyPr/>
          <a:lstStyle/>
          <a:p>
            <a:r>
              <a:rPr lang="en-US" altLang="en-US" dirty="0"/>
              <a:t>Major publishers in the U.S. and Europe have Web sites that offer:</a:t>
            </a:r>
          </a:p>
          <a:p>
            <a:pPr lvl="1"/>
            <a:r>
              <a:rPr lang="en-US" altLang="en-US" dirty="0"/>
              <a:t>Descriptions of forthcoming books </a:t>
            </a:r>
          </a:p>
          <a:p>
            <a:pPr lvl="1"/>
            <a:r>
              <a:rPr lang="en-US" altLang="en-US" dirty="0"/>
              <a:t>Sample chapters</a:t>
            </a:r>
          </a:p>
          <a:p>
            <a:pPr lvl="1"/>
            <a:r>
              <a:rPr lang="en-US" altLang="en-US" dirty="0"/>
              <a:t>Online ordering</a:t>
            </a:r>
          </a:p>
          <a:p>
            <a:pPr lvl="1"/>
            <a:r>
              <a:rPr lang="en-US" altLang="en-US" dirty="0"/>
              <a:t>Search features</a:t>
            </a:r>
          </a:p>
          <a:p>
            <a:pPr lvl="1"/>
            <a:r>
              <a:rPr lang="en-US" altLang="en-US" dirty="0"/>
              <a:t>Books that can be read online free for 90 days </a:t>
            </a:r>
          </a:p>
          <a:p>
            <a:pPr lvl="1"/>
            <a:r>
              <a:rPr lang="en-US" altLang="en-US" dirty="0"/>
              <a:t>Purchase options for e-book versions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5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5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53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53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553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5539">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altLang="en-US" dirty="0"/>
              <a:t>Higher Education</a:t>
            </a:r>
          </a:p>
        </p:txBody>
      </p:sp>
      <p:sp>
        <p:nvSpPr>
          <p:cNvPr id="29699" name="Content Placeholder 2"/>
          <p:cNvSpPr>
            <a:spLocks noGrp="1"/>
          </p:cNvSpPr>
          <p:nvPr>
            <p:ph idx="1"/>
          </p:nvPr>
        </p:nvSpPr>
        <p:spPr/>
        <p:txBody>
          <a:bodyPr/>
          <a:lstStyle/>
          <a:p>
            <a:r>
              <a:rPr lang="en-US" altLang="en-US" dirty="0"/>
              <a:t>University Web sites offer:</a:t>
            </a:r>
          </a:p>
          <a:p>
            <a:pPr lvl="1"/>
            <a:r>
              <a:rPr lang="en-US" altLang="en-US" dirty="0"/>
              <a:t>Information about departments, programs, faculty, and academic resources</a:t>
            </a:r>
          </a:p>
          <a:p>
            <a:pPr lvl="1"/>
            <a:r>
              <a:rPr lang="en-US" altLang="en-US" dirty="0"/>
              <a:t>Virtual tours of the campus</a:t>
            </a:r>
          </a:p>
          <a:p>
            <a:pPr lvl="1"/>
            <a:r>
              <a:rPr lang="en-US" altLang="en-US" dirty="0"/>
              <a:t>Online degree programs </a:t>
            </a:r>
          </a:p>
          <a:p>
            <a:pPr lvl="2"/>
            <a:r>
              <a:rPr lang="en-US" dirty="0"/>
              <a:t>Help colleges and universities facing an enrollment decline</a:t>
            </a:r>
          </a:p>
          <a:p>
            <a:pPr lvl="1"/>
            <a:r>
              <a:rPr lang="en-US" altLang="en-US" dirty="0"/>
              <a:t>Professional certificate programs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96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96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969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969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969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969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altLang="en-US" dirty="0"/>
              <a:t>Real Estate (1 of 2)</a:t>
            </a:r>
          </a:p>
        </p:txBody>
      </p:sp>
      <p:sp>
        <p:nvSpPr>
          <p:cNvPr id="69635" name="Content Placeholder 2"/>
          <p:cNvSpPr>
            <a:spLocks noGrp="1"/>
          </p:cNvSpPr>
          <p:nvPr>
            <p:ph idx="1"/>
          </p:nvPr>
        </p:nvSpPr>
        <p:spPr/>
        <p:txBody>
          <a:bodyPr/>
          <a:lstStyle/>
          <a:p>
            <a:r>
              <a:rPr lang="en-US" altLang="en-US" dirty="0"/>
              <a:t>Real-estate Web sites: </a:t>
            </a:r>
          </a:p>
          <a:p>
            <a:pPr lvl="1"/>
            <a:r>
              <a:rPr lang="en-US" altLang="en-US" dirty="0"/>
              <a:t>Provide up-to-date listings of homes</a:t>
            </a:r>
          </a:p>
          <a:p>
            <a:pPr lvl="1"/>
            <a:r>
              <a:rPr lang="en-US" altLang="en-US" dirty="0"/>
              <a:t>Allow buyers to review neighborhoods, schools, and real estate prices</a:t>
            </a:r>
          </a:p>
          <a:p>
            <a:pPr lvl="1"/>
            <a:r>
              <a:rPr lang="en-US" altLang="en-US" dirty="0"/>
              <a:t>Help customers find realtors and brokerage firms and learn home-buying tips</a:t>
            </a:r>
          </a:p>
          <a:p>
            <a:pPr lvl="1"/>
            <a:r>
              <a:rPr lang="en-US" altLang="en-US" dirty="0"/>
              <a:t>Provide virtual tours of houses on sale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6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96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96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963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(2 of 2)</a:t>
            </a:r>
          </a:p>
        </p:txBody>
      </p:sp>
      <p:sp>
        <p:nvSpPr>
          <p:cNvPr id="3" name="Content Placeholder 2"/>
          <p:cNvSpPr>
            <a:spLocks noGrp="1"/>
          </p:cNvSpPr>
          <p:nvPr>
            <p:ph idx="1"/>
          </p:nvPr>
        </p:nvSpPr>
        <p:spPr/>
        <p:txBody>
          <a:bodyPr/>
          <a:lstStyle/>
          <a:p>
            <a:r>
              <a:rPr lang="en-US" dirty="0"/>
              <a:t>Explain the purpose of extranets</a:t>
            </a:r>
          </a:p>
          <a:p>
            <a:r>
              <a:rPr lang="en-US" dirty="0"/>
              <a:t>Summarize the trends of the Web 2.0 and Web 3.0 eras and Internet2</a:t>
            </a:r>
          </a:p>
          <a:p>
            <a:r>
              <a:rPr lang="en-US" dirty="0"/>
              <a:t>Describe the Internet of Everything</a:t>
            </a:r>
          </a:p>
        </p:txBody>
      </p:sp>
    </p:spTree>
    <p:extLst>
      <p:ext uri="{BB962C8B-B14F-4D97-AF65-F5344CB8AC3E}">
        <p14:creationId xmlns:p14="http://schemas.microsoft.com/office/powerpoint/2010/main" val="2389332455"/>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altLang="en-US" dirty="0"/>
              <a:t>Real Estate (2 of 2)</a:t>
            </a:r>
          </a:p>
        </p:txBody>
      </p:sp>
      <p:sp>
        <p:nvSpPr>
          <p:cNvPr id="69635" name="Content Placeholder 2"/>
          <p:cNvSpPr>
            <a:spLocks noGrp="1"/>
          </p:cNvSpPr>
          <p:nvPr>
            <p:ph idx="1"/>
          </p:nvPr>
        </p:nvSpPr>
        <p:spPr/>
        <p:txBody>
          <a:bodyPr/>
          <a:lstStyle/>
          <a:p>
            <a:r>
              <a:rPr lang="en-US" altLang="en-US" dirty="0"/>
              <a:t>Services include:</a:t>
            </a:r>
          </a:p>
          <a:p>
            <a:pPr lvl="1"/>
            <a:r>
              <a:rPr lang="en-US" altLang="en-US" dirty="0"/>
              <a:t>Appraisals</a:t>
            </a:r>
          </a:p>
          <a:p>
            <a:pPr lvl="1"/>
            <a:r>
              <a:rPr lang="en-US" altLang="en-US" dirty="0"/>
              <a:t>Neighborhood and school profiles </a:t>
            </a:r>
          </a:p>
          <a:p>
            <a:pPr lvl="1"/>
            <a:r>
              <a:rPr lang="en-US" altLang="en-US" dirty="0"/>
              <a:t>Financing options </a:t>
            </a:r>
          </a:p>
          <a:p>
            <a:pPr lvl="1"/>
            <a:r>
              <a:rPr lang="en-US" altLang="en-US" dirty="0"/>
              <a:t>Home-improvement advice </a:t>
            </a:r>
          </a:p>
          <a:p>
            <a:r>
              <a:rPr lang="en-US" altLang="en-US" dirty="0"/>
              <a:t>Major real-estate Web sites </a:t>
            </a:r>
          </a:p>
          <a:p>
            <a:pPr lvl="1"/>
            <a:r>
              <a:rPr lang="en-US" altLang="en-US" dirty="0"/>
              <a:t>Remax, Century 21, Prudential, ERA, and Zillow</a:t>
            </a:r>
          </a:p>
        </p:txBody>
      </p:sp>
    </p:spTree>
    <p:extLst>
      <p:ext uri="{BB962C8B-B14F-4D97-AF65-F5344CB8AC3E}">
        <p14:creationId xmlns:p14="http://schemas.microsoft.com/office/powerpoint/2010/main" val="26626599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6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96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96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96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963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963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US" altLang="en-US" dirty="0"/>
              <a:t>Employment</a:t>
            </a:r>
          </a:p>
        </p:txBody>
      </p:sp>
      <p:sp>
        <p:nvSpPr>
          <p:cNvPr id="71683" name="Content Placeholder 2"/>
          <p:cNvSpPr>
            <a:spLocks noGrp="1"/>
          </p:cNvSpPr>
          <p:nvPr>
            <p:ph idx="1"/>
          </p:nvPr>
        </p:nvSpPr>
        <p:spPr/>
        <p:txBody>
          <a:bodyPr/>
          <a:lstStyle/>
          <a:p>
            <a:r>
              <a:rPr lang="en-US" altLang="en-US" dirty="0"/>
              <a:t>Sites offer comprehensive services to job seekers, including:</a:t>
            </a:r>
          </a:p>
          <a:p>
            <a:pPr lvl="1"/>
            <a:r>
              <a:rPr lang="en-IN" altLang="en-US" dirty="0"/>
              <a:t>Expert advice and tools for managing one's career</a:t>
            </a:r>
            <a:endParaRPr lang="en-US" altLang="en-US" dirty="0"/>
          </a:p>
          <a:p>
            <a:pPr lvl="1"/>
            <a:r>
              <a:rPr lang="en-US" altLang="en-US" dirty="0"/>
              <a:t>Resume assistance, including posting and distributing resumes </a:t>
            </a:r>
          </a:p>
          <a:p>
            <a:pPr lvl="1"/>
            <a:r>
              <a:rPr lang="en-US" altLang="en-US" dirty="0"/>
              <a:t>Job search tutorials and salary calculators </a:t>
            </a:r>
          </a:p>
          <a:p>
            <a:pPr lvl="1"/>
            <a:r>
              <a:rPr lang="en-US" altLang="en-US" dirty="0"/>
              <a:t>Announcements of job fairs and career tests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6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6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6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16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US" altLang="en-US" dirty="0"/>
              <a:t>Financial Institutions (1 of 2)</a:t>
            </a:r>
          </a:p>
        </p:txBody>
      </p:sp>
      <p:sp>
        <p:nvSpPr>
          <p:cNvPr id="75779" name="Content Placeholder 2"/>
          <p:cNvSpPr>
            <a:spLocks noGrp="1"/>
          </p:cNvSpPr>
          <p:nvPr>
            <p:ph idx="1"/>
          </p:nvPr>
        </p:nvSpPr>
        <p:spPr/>
        <p:txBody>
          <a:bodyPr/>
          <a:lstStyle/>
          <a:p>
            <a:r>
              <a:rPr lang="en-US" altLang="en-US" dirty="0"/>
              <a:t>Offer online banking services </a:t>
            </a:r>
          </a:p>
          <a:p>
            <a:r>
              <a:rPr lang="en-US" altLang="en-US" dirty="0"/>
              <a:t>Use e-mails to communicate with customers and send account statements and financial reports</a:t>
            </a:r>
          </a:p>
          <a:p>
            <a:pPr lvl="1"/>
            <a:r>
              <a:rPr lang="en-US" altLang="en-US" dirty="0"/>
              <a:t>Helps reduce the time and costs of communicating via phone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57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lstStyle/>
          <a:p>
            <a:r>
              <a:rPr lang="en-US" altLang="en-US" dirty="0"/>
              <a:t>Financial Institutions (2 of 2)</a:t>
            </a:r>
          </a:p>
        </p:txBody>
      </p:sp>
      <p:sp>
        <p:nvSpPr>
          <p:cNvPr id="2" name="Content Placeholder 1"/>
          <p:cNvSpPr>
            <a:spLocks noGrp="1"/>
          </p:cNvSpPr>
          <p:nvPr>
            <p:ph idx="1"/>
          </p:nvPr>
        </p:nvSpPr>
        <p:spPr/>
        <p:txBody>
          <a:bodyPr/>
          <a:lstStyle/>
          <a:p>
            <a:r>
              <a:rPr lang="en-US" altLang="en-US" dirty="0"/>
              <a:t>Online banking services </a:t>
            </a:r>
          </a:p>
          <a:p>
            <a:pPr lvl="1"/>
            <a:r>
              <a:rPr lang="en-US" dirty="0"/>
              <a:t>Accessing customer service by e-mail around the clock</a:t>
            </a:r>
          </a:p>
          <a:p>
            <a:pPr lvl="1"/>
            <a:r>
              <a:rPr lang="en-US" dirty="0"/>
              <a:t>Viewing current and old transactions</a:t>
            </a:r>
            <a:endParaRPr lang="en-IN" dirty="0"/>
          </a:p>
          <a:p>
            <a:pPr lvl="1"/>
            <a:r>
              <a:rPr lang="en-US" dirty="0"/>
              <a:t>Online mortgage applications</a:t>
            </a:r>
            <a:endParaRPr lang="en-IN" dirty="0"/>
          </a:p>
          <a:p>
            <a:pPr lvl="1"/>
            <a:r>
              <a:rPr lang="en-US" dirty="0"/>
              <a:t>Interactive tools</a:t>
            </a:r>
            <a:endParaRPr lang="en-IN" dirty="0"/>
          </a:p>
          <a:p>
            <a:pPr lvl="1"/>
            <a:r>
              <a:rPr lang="en-US" dirty="0"/>
              <a:t>Finding loan and credit card information </a:t>
            </a:r>
            <a:endParaRPr lang="en-IN" dirty="0"/>
          </a:p>
          <a:p>
            <a:pPr lvl="1"/>
            <a:r>
              <a:rPr lang="en-US" dirty="0"/>
              <a:t>Paying bills and credit card accounts</a:t>
            </a:r>
            <a:endParaRPr lang="en-IN" dirty="0"/>
          </a:p>
          <a:p>
            <a:pPr lvl="1"/>
            <a:r>
              <a:rPr lang="en-US" dirty="0"/>
              <a:t>Transferring funds and viewing digital copies of checks</a:t>
            </a:r>
            <a:endParaRPr lang="en-IN" dirty="0"/>
          </a:p>
          <a:p>
            <a:pPr lvl="1"/>
            <a:endParaRPr lang="en-IN" dirty="0"/>
          </a:p>
          <a:p>
            <a:endParaRPr lang="en-US" dirty="0"/>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altLang="en-US" dirty="0"/>
              <a:t>Software Distribution </a:t>
            </a:r>
          </a:p>
        </p:txBody>
      </p:sp>
      <p:sp>
        <p:nvSpPr>
          <p:cNvPr id="79875" name="Content Placeholder 2"/>
          <p:cNvSpPr>
            <a:spLocks noGrp="1"/>
          </p:cNvSpPr>
          <p:nvPr>
            <p:ph idx="1"/>
          </p:nvPr>
        </p:nvSpPr>
        <p:spPr/>
        <p:txBody>
          <a:bodyPr/>
          <a:lstStyle/>
          <a:p>
            <a:r>
              <a:rPr lang="en-US" altLang="en-US" dirty="0"/>
              <a:t>Vendors distribute software, drivers, and patches on the Internet </a:t>
            </a:r>
          </a:p>
          <a:p>
            <a:pPr lvl="1"/>
            <a:r>
              <a:rPr lang="en-US" altLang="en-US" dirty="0"/>
              <a:t>Fast and easy to download</a:t>
            </a:r>
          </a:p>
          <a:p>
            <a:r>
              <a:rPr lang="en-US" altLang="en-US" dirty="0"/>
              <a:t>Large programs cannot be distributed via the Internet</a:t>
            </a:r>
          </a:p>
          <a:p>
            <a:r>
              <a:rPr lang="en-US" altLang="en-US" dirty="0"/>
              <a:t>Provides an inexpensive, convenient, and fast way to sell software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98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98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98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987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p:txBody>
          <a:bodyPr/>
          <a:lstStyle/>
          <a:p>
            <a:r>
              <a:rPr lang="en-US" altLang="en-US" dirty="0"/>
              <a:t>Health Care</a:t>
            </a:r>
          </a:p>
        </p:txBody>
      </p:sp>
      <p:sp>
        <p:nvSpPr>
          <p:cNvPr id="81923" name="Content Placeholder 2"/>
          <p:cNvSpPr>
            <a:spLocks noGrp="1"/>
          </p:cNvSpPr>
          <p:nvPr>
            <p:ph idx="1"/>
          </p:nvPr>
        </p:nvSpPr>
        <p:spPr/>
        <p:txBody>
          <a:bodyPr/>
          <a:lstStyle/>
          <a:p>
            <a:r>
              <a:rPr lang="en-US" altLang="en-US" dirty="0"/>
              <a:t>Web sites store patient records on the Internet </a:t>
            </a:r>
          </a:p>
          <a:p>
            <a:pPr lvl="1"/>
            <a:r>
              <a:rPr lang="en-US" altLang="en-US" dirty="0"/>
              <a:t>Patient information is accessible from one central location </a:t>
            </a:r>
          </a:p>
          <a:p>
            <a:pPr lvl="1"/>
            <a:r>
              <a:rPr lang="en-US" altLang="en-US" dirty="0"/>
              <a:t>Have potential problems involving information privacy, accuracy, and currency</a:t>
            </a:r>
          </a:p>
          <a:p>
            <a:r>
              <a:rPr lang="en-IN" altLang="en-US" dirty="0"/>
              <a:t>Other uses </a:t>
            </a:r>
          </a:p>
          <a:p>
            <a:pPr lvl="1"/>
            <a:r>
              <a:rPr lang="en-IN" altLang="en-US" dirty="0"/>
              <a:t>Telemedicine and telepresence surgery</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2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19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altLang="en-US" dirty="0"/>
              <a:t>Politics (1 of 2)</a:t>
            </a:r>
          </a:p>
        </p:txBody>
      </p:sp>
      <p:sp>
        <p:nvSpPr>
          <p:cNvPr id="83971" name="Content Placeholder 2"/>
          <p:cNvSpPr>
            <a:spLocks noGrp="1"/>
          </p:cNvSpPr>
          <p:nvPr>
            <p:ph idx="1"/>
          </p:nvPr>
        </p:nvSpPr>
        <p:spPr/>
        <p:txBody>
          <a:bodyPr/>
          <a:lstStyle/>
          <a:p>
            <a:r>
              <a:rPr lang="en-US" altLang="en-US" dirty="0"/>
              <a:t>Political candidates use Web sites in campaigns, which are helpful tools for:</a:t>
            </a:r>
          </a:p>
          <a:p>
            <a:pPr lvl="1"/>
            <a:r>
              <a:rPr lang="en-US" altLang="en-US" dirty="0"/>
              <a:t>Announcing candidates’ platforms</a:t>
            </a:r>
          </a:p>
          <a:p>
            <a:pPr lvl="1"/>
            <a:r>
              <a:rPr lang="en-US" altLang="en-US" dirty="0"/>
              <a:t>Publicizing voting records</a:t>
            </a:r>
          </a:p>
          <a:p>
            <a:pPr lvl="1"/>
            <a:r>
              <a:rPr lang="en-US" altLang="en-US" dirty="0"/>
              <a:t>Posting notices of appearances and debates</a:t>
            </a:r>
          </a:p>
          <a:p>
            <a:pPr lvl="1"/>
            <a:r>
              <a:rPr lang="en-US" altLang="en-US" dirty="0"/>
              <a:t>Raising campaign funds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39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9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9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39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altLang="en-US" dirty="0"/>
              <a:t>Politics (2 of 2)</a:t>
            </a:r>
            <a:endParaRPr lang="en-US" altLang="en-US" sz="2000" dirty="0"/>
          </a:p>
        </p:txBody>
      </p:sp>
      <p:sp>
        <p:nvSpPr>
          <p:cNvPr id="83971" name="Content Placeholder 2"/>
          <p:cNvSpPr>
            <a:spLocks noGrp="1"/>
          </p:cNvSpPr>
          <p:nvPr>
            <p:ph idx="1"/>
          </p:nvPr>
        </p:nvSpPr>
        <p:spPr/>
        <p:txBody>
          <a:bodyPr/>
          <a:lstStyle/>
          <a:p>
            <a:r>
              <a:rPr lang="en-US" altLang="en-US" dirty="0"/>
              <a:t>Internet has helped:</a:t>
            </a:r>
          </a:p>
          <a:p>
            <a:pPr lvl="1"/>
            <a:r>
              <a:rPr lang="en-US" altLang="en-US" dirty="0"/>
              <a:t>Empower voters </a:t>
            </a:r>
          </a:p>
          <a:p>
            <a:pPr lvl="1"/>
            <a:r>
              <a:rPr lang="en-US" altLang="en-US" dirty="0"/>
              <a:t>Revitalize the democratic process</a:t>
            </a:r>
          </a:p>
          <a:p>
            <a:pPr lvl="1"/>
            <a:r>
              <a:rPr lang="en-US" altLang="en-US" dirty="0"/>
              <a:t>Provide the possibility of legislators to vote on bills via online systems</a:t>
            </a:r>
          </a:p>
          <a:p>
            <a:endParaRPr lang="en-US" altLang="en-US" dirty="0"/>
          </a:p>
        </p:txBody>
      </p:sp>
    </p:spTree>
    <p:extLst>
      <p:ext uri="{BB962C8B-B14F-4D97-AF65-F5344CB8AC3E}">
        <p14:creationId xmlns:p14="http://schemas.microsoft.com/office/powerpoint/2010/main" val="4090041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39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9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97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lstStyle/>
          <a:p>
            <a:r>
              <a:rPr lang="en-US" altLang="en-US" dirty="0"/>
              <a:t>Intranets (1 of 2)</a:t>
            </a:r>
          </a:p>
        </p:txBody>
      </p:sp>
      <p:sp>
        <p:nvSpPr>
          <p:cNvPr id="86019" name="Content Placeholder 2"/>
          <p:cNvSpPr>
            <a:spLocks noGrp="1"/>
          </p:cNvSpPr>
          <p:nvPr>
            <p:ph idx="1"/>
          </p:nvPr>
        </p:nvSpPr>
        <p:spPr/>
        <p:txBody>
          <a:bodyPr/>
          <a:lstStyle/>
          <a:p>
            <a:r>
              <a:rPr lang="en-US" altLang="en-US" dirty="0"/>
              <a:t>Network within an organization </a:t>
            </a:r>
          </a:p>
          <a:p>
            <a:pPr lvl="1"/>
            <a:r>
              <a:rPr lang="en-US" altLang="en-US" dirty="0"/>
              <a:t>Uses Internet protocols and technologies for collecting, storing, and disseminating useful information that supports business activities</a:t>
            </a:r>
          </a:p>
          <a:p>
            <a:r>
              <a:rPr lang="en-US" altLang="en-US" dirty="0"/>
              <a:t>Used by employees for internal purposes </a:t>
            </a:r>
          </a:p>
          <a:p>
            <a:pPr lvl="1"/>
            <a:r>
              <a:rPr lang="en-US" altLang="en-US" dirty="0"/>
              <a:t>Companies also allow trusted business partners to access their intranets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60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0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60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lstStyle/>
          <a:p>
            <a:r>
              <a:rPr lang="en-US" altLang="en-US" dirty="0"/>
              <a:t>Intranets (2 of 2) </a:t>
            </a:r>
            <a:endParaRPr lang="en-US" altLang="en-US" sz="2000" dirty="0"/>
          </a:p>
        </p:txBody>
      </p:sp>
      <p:sp>
        <p:nvSpPr>
          <p:cNvPr id="88067" name="Content Placeholder 2"/>
          <p:cNvSpPr>
            <a:spLocks noGrp="1"/>
          </p:cNvSpPr>
          <p:nvPr>
            <p:ph idx="1"/>
          </p:nvPr>
        </p:nvSpPr>
        <p:spPr/>
        <p:txBody>
          <a:bodyPr/>
          <a:lstStyle/>
          <a:p>
            <a:r>
              <a:rPr lang="en-US" altLang="en-US" dirty="0"/>
              <a:t>Use Internet technologies to solve organizational problems that have been solved in the past </a:t>
            </a:r>
          </a:p>
          <a:p>
            <a:r>
              <a:rPr lang="en-US" altLang="en-US" dirty="0"/>
              <a:t>Different from a LAN</a:t>
            </a:r>
          </a:p>
          <a:p>
            <a:pPr lvl="1"/>
            <a:r>
              <a:rPr lang="en-US" altLang="en-US" dirty="0"/>
              <a:t>Set up behind a firewall </a:t>
            </a:r>
          </a:p>
          <a:p>
            <a:pPr lvl="2"/>
            <a:r>
              <a:rPr lang="en-US" altLang="en-US" dirty="0"/>
              <a:t>Defining and limiting access is important for security reasons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80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80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806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806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6"/>
          <p:cNvSpPr>
            <a:spLocks noGrp="1"/>
          </p:cNvSpPr>
          <p:nvPr>
            <p:ph type="title"/>
          </p:nvPr>
        </p:nvSpPr>
        <p:spPr/>
        <p:txBody>
          <a:bodyPr>
            <a:noAutofit/>
          </a:bodyPr>
          <a:lstStyle/>
          <a:p>
            <a:r>
              <a:rPr lang="en-US" altLang="en-US" dirty="0"/>
              <a:t>The Internet and the World Wide Web (1 of 4)</a:t>
            </a:r>
          </a:p>
        </p:txBody>
      </p:sp>
      <p:sp>
        <p:nvSpPr>
          <p:cNvPr id="20483" name="Content Placeholder 2"/>
          <p:cNvSpPr>
            <a:spLocks noGrp="1"/>
          </p:cNvSpPr>
          <p:nvPr>
            <p:ph idx="1"/>
          </p:nvPr>
        </p:nvSpPr>
        <p:spPr/>
        <p:txBody>
          <a:bodyPr/>
          <a:lstStyle/>
          <a:p>
            <a:r>
              <a:rPr lang="en-US" altLang="en-US" dirty="0"/>
              <a:t>Internet: worldwide collection of millions of computers and networks of all sizes</a:t>
            </a:r>
          </a:p>
          <a:p>
            <a:pPr lvl="1"/>
            <a:r>
              <a:rPr lang="en-US" altLang="en-US" dirty="0"/>
              <a:t>Network of networks </a:t>
            </a:r>
          </a:p>
          <a:p>
            <a:pPr lvl="1"/>
            <a:r>
              <a:rPr lang="en-US" altLang="en-US" dirty="0"/>
              <a:t>Started in 1969 as a project by the U.S. Department of Defense called Advanced Research Projects Agency Network (ARPANET)</a:t>
            </a:r>
          </a:p>
          <a:p>
            <a:pPr lvl="1"/>
            <a:r>
              <a:rPr lang="en-US" altLang="en-US" dirty="0"/>
              <a:t>Evolved into the national Science Foundation Network (NSFNET) in 1987</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4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48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Title 1"/>
          <p:cNvSpPr>
            <a:spLocks noGrp="1"/>
          </p:cNvSpPr>
          <p:nvPr>
            <p:ph type="title"/>
          </p:nvPr>
        </p:nvSpPr>
        <p:spPr>
          <a:xfrm>
            <a:off x="2040902" y="443440"/>
            <a:ext cx="6916742" cy="983201"/>
          </a:xfrm>
        </p:spPr>
        <p:txBody>
          <a:bodyPr/>
          <a:lstStyle/>
          <a:p>
            <a:r>
              <a:rPr lang="en-IN" altLang="en-US" dirty="0"/>
              <a:t>7.3	Simple Intranet Architecture</a:t>
            </a:r>
          </a:p>
        </p:txBody>
      </p:sp>
      <p:pic>
        <p:nvPicPr>
          <p:cNvPr id="2" name="Picture 1" descr="This image illustrates the architecture of a simple intranet. &#10;A cuboid has been positioned at the center of the illustration and is labeled intranet. Five dotted arrows arise from the top of this cuboid and lead to five human figures. From the left to the right, the text under these figures reads collaborate, participate in business processes, manage projects, contribute to knowledge bases, and support customers. &#10;Five dotted arrows arise from the bottom of the cuboid and lead to five cylinders, which have been placed on a rectangular base. From the left to the right, the text under these cylinders reads hosted services, enterprise applications, document repositories, e-business services, and World Wide Web. &#10;" title="Exhibit 7.3 - Simple Intranet Architectur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573102" y="1739122"/>
            <a:ext cx="6078251" cy="4513390"/>
          </a:xfrm>
          <a:prstGeom prst="rect">
            <a:avLst/>
          </a:prstGeom>
        </p:spPr>
      </p:pic>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p:cNvSpPr>
          <p:nvPr>
            <p:ph type="title"/>
          </p:nvPr>
        </p:nvSpPr>
        <p:spPr/>
        <p:txBody>
          <a:bodyPr/>
          <a:lstStyle/>
          <a:p>
            <a:r>
              <a:rPr lang="en-US" altLang="en-US"/>
              <a:t> 7.2	The Internet vs. Intranets</a:t>
            </a:r>
            <a:endParaRPr lang="en-US" altLang="en-US" dirty="0"/>
          </a:p>
        </p:txBody>
      </p:sp>
      <p:pic>
        <p:nvPicPr>
          <p:cNvPr id="1026" name="Picture 2"/>
          <p:cNvPicPr>
            <a:picLocks noGrp="1" noChangeAspect="1" noChangeArrowheads="1"/>
          </p:cNvPicPr>
          <p:nvPr>
            <p:ph idx="4294967295"/>
          </p:nvPr>
        </p:nvPicPr>
        <p:blipFill>
          <a:blip r:embed="rId3">
            <a:extLst>
              <a:ext uri="{28A0092B-C50C-407E-A947-70E740481C1C}">
                <a14:useLocalDpi xmlns:a14="http://schemas.microsoft.com/office/drawing/2010/main" val="0"/>
              </a:ext>
            </a:extLst>
          </a:blip>
          <a:srcRect/>
          <a:stretch>
            <a:fillRect/>
          </a:stretch>
        </p:blipFill>
        <p:spPr>
          <a:xfrm>
            <a:off x="877888" y="1738313"/>
            <a:ext cx="7388225" cy="4022725"/>
          </a:xfrm>
        </p:spPr>
      </p:pic>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3186" name="Title 1"/>
          <p:cNvSpPr>
            <a:spLocks noGrp="1"/>
          </p:cNvSpPr>
          <p:nvPr>
            <p:ph type="title"/>
          </p:nvPr>
        </p:nvSpPr>
        <p:spPr/>
        <p:txBody>
          <a:bodyPr/>
          <a:lstStyle/>
          <a:p>
            <a:r>
              <a:rPr lang="en-US" altLang="en-US" dirty="0"/>
              <a:t>Applications of an Intranet </a:t>
            </a:r>
          </a:p>
        </p:txBody>
      </p:sp>
      <p:sp>
        <p:nvSpPr>
          <p:cNvPr id="2" name="Content Placeholder 1"/>
          <p:cNvSpPr>
            <a:spLocks noGrp="1"/>
          </p:cNvSpPr>
          <p:nvPr>
            <p:ph idx="1"/>
          </p:nvPr>
        </p:nvSpPr>
        <p:spPr/>
        <p:txBody>
          <a:bodyPr/>
          <a:lstStyle/>
          <a:p>
            <a:r>
              <a:rPr lang="en-US" dirty="0"/>
              <a:t>Information availability </a:t>
            </a:r>
          </a:p>
          <a:p>
            <a:pPr lvl="1"/>
            <a:r>
              <a:rPr lang="en-US" dirty="0"/>
              <a:t>Human resources management</a:t>
            </a:r>
            <a:endParaRPr lang="en-IN" dirty="0"/>
          </a:p>
          <a:p>
            <a:pPr lvl="1"/>
            <a:r>
              <a:rPr lang="en-US" dirty="0"/>
              <a:t>Sales and marketing</a:t>
            </a:r>
            <a:endParaRPr lang="en-IN" dirty="0"/>
          </a:p>
          <a:p>
            <a:pPr lvl="1"/>
            <a:r>
              <a:rPr lang="en-US" dirty="0"/>
              <a:t>Production and operations</a:t>
            </a:r>
            <a:endParaRPr lang="en-IN" dirty="0"/>
          </a:p>
          <a:p>
            <a:pPr lvl="1"/>
            <a:r>
              <a:rPr lang="en-US" dirty="0"/>
              <a:t>Accounting and finance</a:t>
            </a:r>
            <a:endParaRPr lang="en-IN" dirty="0"/>
          </a:p>
          <a:p>
            <a:pPr lvl="1"/>
            <a:r>
              <a:rPr lang="en-IN" dirty="0"/>
              <a:t>Strategy based on events or needs</a:t>
            </a:r>
          </a:p>
          <a:p>
            <a:endParaRPr lang="en-US" dirty="0"/>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p:cNvSpPr>
            <a:spLocks noGrp="1"/>
          </p:cNvSpPr>
          <p:nvPr>
            <p:ph type="title"/>
          </p:nvPr>
        </p:nvSpPr>
        <p:spPr/>
        <p:txBody>
          <a:bodyPr/>
          <a:lstStyle/>
          <a:p>
            <a:r>
              <a:rPr lang="en-US" altLang="en-US" dirty="0"/>
              <a:t>Extranets (1 of 3)</a:t>
            </a:r>
          </a:p>
        </p:txBody>
      </p:sp>
      <p:sp>
        <p:nvSpPr>
          <p:cNvPr id="95235" name="Content Placeholder 2"/>
          <p:cNvSpPr>
            <a:spLocks noGrp="1"/>
          </p:cNvSpPr>
          <p:nvPr>
            <p:ph idx="1"/>
          </p:nvPr>
        </p:nvSpPr>
        <p:spPr/>
        <p:txBody>
          <a:bodyPr/>
          <a:lstStyle/>
          <a:p>
            <a:r>
              <a:rPr lang="en-US" altLang="en-US" dirty="0"/>
              <a:t>Secure networks</a:t>
            </a:r>
          </a:p>
          <a:p>
            <a:pPr lvl="1"/>
            <a:r>
              <a:rPr lang="en-US" altLang="en-US" dirty="0"/>
              <a:t>Uses the Internet and Web technologies to connect intranets of business partners </a:t>
            </a:r>
          </a:p>
          <a:p>
            <a:pPr lvl="1"/>
            <a:r>
              <a:rPr lang="en-US" altLang="en-US" dirty="0"/>
              <a:t>Facilitates communication between organizations or between consumers</a:t>
            </a:r>
          </a:p>
          <a:p>
            <a:r>
              <a:rPr lang="en-US" altLang="en-US" dirty="0"/>
              <a:t>Considered to be a type of interorganizational system (IOS)</a:t>
            </a:r>
          </a:p>
          <a:p>
            <a:pPr lvl="1"/>
            <a:r>
              <a:rPr lang="en-US" altLang="en-US" dirty="0"/>
              <a:t>Examples: electronic funds transfer (EFT) and electronic data interchange (EDI)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2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2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52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52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523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p:cNvSpPr>
            <a:spLocks noGrp="1"/>
          </p:cNvSpPr>
          <p:nvPr>
            <p:ph type="title"/>
          </p:nvPr>
        </p:nvSpPr>
        <p:spPr/>
        <p:txBody>
          <a:bodyPr/>
          <a:lstStyle/>
          <a:p>
            <a:r>
              <a:rPr lang="en-US" altLang="en-US" dirty="0"/>
              <a:t>Extranets (2 of 3)</a:t>
            </a:r>
            <a:endParaRPr lang="en-US" altLang="en-US" sz="2000" dirty="0"/>
          </a:p>
        </p:txBody>
      </p:sp>
      <p:sp>
        <p:nvSpPr>
          <p:cNvPr id="97283" name="Content Placeholder 2"/>
          <p:cNvSpPr>
            <a:spLocks noGrp="1"/>
          </p:cNvSpPr>
          <p:nvPr>
            <p:ph idx="1"/>
          </p:nvPr>
        </p:nvSpPr>
        <p:spPr/>
        <p:txBody>
          <a:bodyPr/>
          <a:lstStyle/>
          <a:p>
            <a:r>
              <a:rPr lang="en-US" altLang="en-US" dirty="0"/>
              <a:t>Applications </a:t>
            </a:r>
          </a:p>
          <a:p>
            <a:pPr lvl="1"/>
            <a:r>
              <a:rPr lang="en-US" altLang="en-US" dirty="0"/>
              <a:t>Timely order-entry processing </a:t>
            </a:r>
          </a:p>
          <a:p>
            <a:pPr lvl="1"/>
            <a:r>
              <a:rPr lang="en-US" altLang="en-US" dirty="0"/>
              <a:t>Federal Express Tracking System </a:t>
            </a:r>
          </a:p>
          <a:p>
            <a:pPr lvl="1"/>
            <a:r>
              <a:rPr lang="en-US" altLang="en-US" dirty="0"/>
              <a:t>Allow companies to reduce internetworking costs </a:t>
            </a:r>
          </a:p>
          <a:p>
            <a:pPr lvl="1"/>
            <a:r>
              <a:rPr lang="en-US" altLang="en-US" dirty="0"/>
              <a:t>Provide a competitive advantage that leads to increased profits</a:t>
            </a:r>
          </a:p>
          <a:p>
            <a:pPr lvl="1"/>
            <a:r>
              <a:rPr lang="en-US" altLang="en-US" dirty="0"/>
              <a:t>Require a comprehensive security system and management control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2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72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72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72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72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72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p:cNvSpPr>
            <a:spLocks noGrp="1"/>
          </p:cNvSpPr>
          <p:nvPr>
            <p:ph type="title"/>
          </p:nvPr>
        </p:nvSpPr>
        <p:spPr>
          <a:xfrm>
            <a:off x="2042773" y="443440"/>
            <a:ext cx="6916742" cy="983201"/>
          </a:xfrm>
        </p:spPr>
        <p:txBody>
          <a:bodyPr/>
          <a:lstStyle/>
          <a:p>
            <a:r>
              <a:rPr lang="en-IN" altLang="en-US" dirty="0"/>
              <a:t>7.4	Simple Extranet Architecture</a:t>
            </a:r>
          </a:p>
        </p:txBody>
      </p:sp>
      <p:pic>
        <p:nvPicPr>
          <p:cNvPr id="2" name="Picture 1" descr="This image depicts the architecture of simple extranet. &#10;A cloud has been positioned at the left center of the image. This cloud is labeled Internet. Two double-ended arrows arise from the top and bottom sections of the cloud and point at two ovals that contain content. The content in the top oval reads partners, and the content in the bottom oval reads suppliers. &#10;A double-ended arrow arises from the right side of the cloud and points at a brick wall that has been labeled outer firewall. A double-ended arrow arises from the right side of this wall and leads to another brick wall that has been labeled inner firewall. This arrow passes through a section labeled D M Z. This section lies between the outer and inner firewalls and contains an extranet server. A double-ended arrow has been positioned below the extranet server. A double-ended arrow arises from the right side of the inner firewall and leads to a section that is labeled intranet applications. This section contains four elements. On the left side of this section, a server has been positioned at the top and a server has been positioned at the bottom. A line runs from the server at the top to the server at the bottom. On the right side of this section, a minicomputer has been positioned at the top and data has been positioned at the bottom. A line runs from the minicomputer to the data." title="Exhibit 7.4 - Simple Extranet Architecture"/>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4511" y="1710953"/>
            <a:ext cx="7557025" cy="4216025"/>
          </a:xfrm>
          <a:prstGeom prst="rect">
            <a:avLst/>
          </a:prstGeom>
        </p:spPr>
      </p:pic>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Title 1"/>
          <p:cNvSpPr>
            <a:spLocks noGrp="1"/>
          </p:cNvSpPr>
          <p:nvPr>
            <p:ph type="title"/>
          </p:nvPr>
        </p:nvSpPr>
        <p:spPr/>
        <p:txBody>
          <a:bodyPr/>
          <a:lstStyle/>
          <a:p>
            <a:r>
              <a:rPr lang="en-US" altLang="en-US" dirty="0"/>
              <a:t>Extranets (3 of 3)</a:t>
            </a:r>
          </a:p>
        </p:txBody>
      </p:sp>
      <p:sp>
        <p:nvSpPr>
          <p:cNvPr id="100355" name="Content Placeholder 2"/>
          <p:cNvSpPr>
            <a:spLocks noGrp="1"/>
          </p:cNvSpPr>
          <p:nvPr>
            <p:ph idx="1"/>
          </p:nvPr>
        </p:nvSpPr>
        <p:spPr/>
        <p:txBody>
          <a:bodyPr/>
          <a:lstStyle/>
          <a:p>
            <a:r>
              <a:rPr lang="en-US" altLang="en-US" dirty="0"/>
              <a:t>Advantages</a:t>
            </a:r>
          </a:p>
          <a:p>
            <a:pPr lvl="1"/>
            <a:r>
              <a:rPr lang="en-US" altLang="en-US" dirty="0"/>
              <a:t>Coordination</a:t>
            </a:r>
          </a:p>
          <a:p>
            <a:pPr lvl="1"/>
            <a:r>
              <a:rPr lang="en-US" altLang="en-US" dirty="0"/>
              <a:t>Feedback</a:t>
            </a:r>
          </a:p>
          <a:p>
            <a:pPr lvl="1"/>
            <a:r>
              <a:rPr lang="en-US" altLang="en-US" dirty="0"/>
              <a:t>Consumer satisfaction</a:t>
            </a:r>
          </a:p>
          <a:p>
            <a:pPr lvl="1"/>
            <a:r>
              <a:rPr lang="en-US" altLang="en-US" dirty="0"/>
              <a:t>Cost reduction</a:t>
            </a:r>
          </a:p>
          <a:p>
            <a:pPr lvl="1"/>
            <a:r>
              <a:rPr lang="en-US" altLang="en-US" dirty="0"/>
              <a:t>Expedited communication</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03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03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03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03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035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035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title"/>
          </p:nvPr>
        </p:nvSpPr>
        <p:spPr>
          <a:xfrm>
            <a:off x="1907770" y="447973"/>
            <a:ext cx="7693863" cy="983201"/>
          </a:xfrm>
        </p:spPr>
        <p:txBody>
          <a:bodyPr>
            <a:normAutofit/>
          </a:bodyPr>
          <a:lstStyle/>
          <a:p>
            <a:r>
              <a:rPr lang="en-IN" dirty="0"/>
              <a:t>7.3 			Comparisons</a:t>
            </a:r>
            <a:endParaRPr lang="en-GB" dirty="0"/>
          </a:p>
        </p:txBody>
      </p:sp>
      <p:graphicFrame>
        <p:nvGraphicFramePr>
          <p:cNvPr id="5" name="Table 4" descr="This table provides information regarding the comparison of the Internet, intranets, and extranets. It has four columns and four rows. The header of column one is empty, the header of column two reads Internet, the header of column three reads intranet, and the header of column four reads Extranet.&#10;In row two, column one reads access, column two reads public, column three reads private, and column four reads private.&#10;In row three, column one reads information, column two reads general, column three reads typically confidential, and column four reads typically confidential.&#10;In row four, column one reads users, column two reads everybody, column three reads members of an organization, and column four reads groups of closely related companies, users, or organizations." title="Table 7.3 - Comparison of the Internet, Intranets, and Extranets "/>
          <p:cNvGraphicFramePr>
            <a:graphicFrameLocks noGrp="1"/>
          </p:cNvGraphicFramePr>
          <p:nvPr>
            <p:extLst>
              <p:ext uri="{D42A27DB-BD31-4B8C-83A1-F6EECF244321}">
                <p14:modId xmlns:p14="http://schemas.microsoft.com/office/powerpoint/2010/main" val="3149559746"/>
              </p:ext>
            </p:extLst>
          </p:nvPr>
        </p:nvGraphicFramePr>
        <p:xfrm>
          <a:off x="292477" y="2072208"/>
          <a:ext cx="8649816" cy="3156363"/>
        </p:xfrm>
        <a:graphic>
          <a:graphicData uri="http://schemas.openxmlformats.org/drawingml/2006/table">
            <a:tbl>
              <a:tblPr firstRow="1" bandRow="1">
                <a:tableStyleId>{91EBBBCC-DAD2-459C-BE2E-F6DE35CF9A28}</a:tableStyleId>
              </a:tblPr>
              <a:tblGrid>
                <a:gridCol w="1977444">
                  <a:extLst>
                    <a:ext uri="{9D8B030D-6E8A-4147-A177-3AD203B41FA5}">
                      <a16:colId xmlns:a16="http://schemas.microsoft.com/office/drawing/2014/main" val="20000"/>
                    </a:ext>
                  </a:extLst>
                </a:gridCol>
                <a:gridCol w="2347464">
                  <a:extLst>
                    <a:ext uri="{9D8B030D-6E8A-4147-A177-3AD203B41FA5}">
                      <a16:colId xmlns:a16="http://schemas.microsoft.com/office/drawing/2014/main" val="20001"/>
                    </a:ext>
                  </a:extLst>
                </a:gridCol>
                <a:gridCol w="2162454">
                  <a:extLst>
                    <a:ext uri="{9D8B030D-6E8A-4147-A177-3AD203B41FA5}">
                      <a16:colId xmlns:a16="http://schemas.microsoft.com/office/drawing/2014/main" val="20002"/>
                    </a:ext>
                  </a:extLst>
                </a:gridCol>
                <a:gridCol w="2162454">
                  <a:extLst>
                    <a:ext uri="{9D8B030D-6E8A-4147-A177-3AD203B41FA5}">
                      <a16:colId xmlns:a16="http://schemas.microsoft.com/office/drawing/2014/main" val="20003"/>
                    </a:ext>
                  </a:extLst>
                </a:gridCol>
              </a:tblGrid>
              <a:tr h="455296">
                <a:tc>
                  <a:txBody>
                    <a:bodyPr/>
                    <a:lstStyle/>
                    <a:p>
                      <a:pPr algn="ctr"/>
                      <a:endParaRPr lang="en-US" sz="2400" baseline="0" dirty="0">
                        <a:solidFill>
                          <a:schemeClr val="tx2"/>
                        </a:solidFill>
                      </a:endParaRP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400" dirty="0">
                          <a:solidFill>
                            <a:schemeClr val="bg1"/>
                          </a:solidFill>
                        </a:rPr>
                        <a:t>Internet</a:t>
                      </a:r>
                      <a:r>
                        <a:rPr lang="en-US" sz="2400" baseline="0" dirty="0">
                          <a:solidFill>
                            <a:schemeClr val="bg1"/>
                          </a:solidFill>
                        </a:rPr>
                        <a:t> </a:t>
                      </a:r>
                      <a:endParaRPr lang="en-US" sz="2400" dirty="0">
                        <a:solidFill>
                          <a:schemeClr val="bg1"/>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400" dirty="0">
                          <a:solidFill>
                            <a:schemeClr val="bg1"/>
                          </a:solidFill>
                        </a:rPr>
                        <a:t>Intranet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400" dirty="0">
                          <a:solidFill>
                            <a:schemeClr val="bg1"/>
                          </a:solidFill>
                        </a:rPr>
                        <a:t>Extranet</a:t>
                      </a:r>
                      <a:r>
                        <a:rPr lang="en-US" sz="2400" baseline="0" dirty="0">
                          <a:solidFill>
                            <a:schemeClr val="bg1"/>
                          </a:solidFill>
                        </a:rPr>
                        <a:t> </a:t>
                      </a:r>
                      <a:endParaRPr lang="en-US" sz="2400" dirty="0">
                        <a:solidFill>
                          <a:schemeClr val="bg1"/>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392915">
                <a:tc>
                  <a:txBody>
                    <a:bodyPr/>
                    <a:lstStyle/>
                    <a:p>
                      <a:pPr algn="ctr"/>
                      <a:r>
                        <a:rPr lang="en-US" sz="2000" baseline="0" dirty="0">
                          <a:solidFill>
                            <a:schemeClr val="tx2"/>
                          </a:solidFill>
                        </a:rPr>
                        <a:t>Access </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Public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Private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Private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695157">
                <a:tc>
                  <a:txBody>
                    <a:bodyPr/>
                    <a:lstStyle/>
                    <a:p>
                      <a:pPr algn="ctr"/>
                      <a:r>
                        <a:rPr lang="en-US" sz="2000" dirty="0">
                          <a:solidFill>
                            <a:schemeClr val="tx2"/>
                          </a:solidFill>
                        </a:rPr>
                        <a:t>Information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General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Typically confidential</a:t>
                      </a:r>
                      <a:r>
                        <a:rPr lang="en-US" sz="2000" baseline="0" dirty="0">
                          <a:solidFill>
                            <a:schemeClr val="tx2"/>
                          </a:solidFill>
                        </a:rPr>
                        <a:t> </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US" sz="2000" dirty="0">
                          <a:solidFill>
                            <a:schemeClr val="tx2"/>
                          </a:solidFill>
                        </a:rPr>
                        <a:t>Typically confidential</a:t>
                      </a:r>
                      <a:r>
                        <a:rPr lang="en-US" sz="2000" baseline="0" dirty="0">
                          <a:solidFill>
                            <a:schemeClr val="tx2"/>
                          </a:solidFill>
                        </a:rPr>
                        <a:t> </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1601883">
                <a:tc>
                  <a:txBody>
                    <a:bodyPr/>
                    <a:lstStyle/>
                    <a:p>
                      <a:pPr algn="ctr"/>
                      <a:r>
                        <a:rPr lang="en-US" sz="2000" dirty="0">
                          <a:solidFill>
                            <a:schemeClr val="tx2"/>
                          </a:solidFill>
                        </a:rPr>
                        <a:t>Users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Everybody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Members of an organization </a:t>
                      </a: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2000" dirty="0">
                          <a:solidFill>
                            <a:schemeClr val="tx2"/>
                          </a:solidFill>
                        </a:rPr>
                        <a:t>Groups of closely related companies, users, or</a:t>
                      </a:r>
                      <a:r>
                        <a:rPr lang="en-US" sz="2000" baseline="0" dirty="0">
                          <a:solidFill>
                            <a:schemeClr val="tx2"/>
                          </a:solidFill>
                        </a:rPr>
                        <a:t> organizations </a:t>
                      </a:r>
                      <a:endParaRPr lang="en-US" sz="2000" dirty="0">
                        <a:solidFill>
                          <a:schemeClr val="tx2"/>
                        </a:solidFill>
                      </a:endParaRPr>
                    </a:p>
                  </a:txBody>
                  <a:tcP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bl>
          </a:graphicData>
        </a:graphic>
      </p:graphicFrame>
    </p:spTree>
    <p:extLst>
      <p:ext uri="{BB962C8B-B14F-4D97-AF65-F5344CB8AC3E}">
        <p14:creationId xmlns:p14="http://schemas.microsoft.com/office/powerpoint/2010/main" val="3821605666"/>
      </p:ext>
    </p:extLst>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Title 1"/>
          <p:cNvSpPr>
            <a:spLocks noGrp="1"/>
          </p:cNvSpPr>
          <p:nvPr>
            <p:ph type="title"/>
          </p:nvPr>
        </p:nvSpPr>
        <p:spPr/>
        <p:txBody>
          <a:bodyPr>
            <a:normAutofit fontScale="90000"/>
          </a:bodyPr>
          <a:lstStyle/>
          <a:p>
            <a:br>
              <a:rPr lang="en-US" altLang="en-US" dirty="0"/>
            </a:br>
            <a:r>
              <a:rPr lang="en-US" altLang="en-US" sz="3600" dirty="0"/>
              <a:t>New Trends: The Web 2.0 and Web 3.0 Eras (1 of 3)</a:t>
            </a:r>
            <a:br>
              <a:rPr lang="en-US" altLang="en-US" dirty="0"/>
            </a:br>
            <a:endParaRPr lang="en-US" altLang="en-US" dirty="0"/>
          </a:p>
        </p:txBody>
      </p:sp>
      <p:sp>
        <p:nvSpPr>
          <p:cNvPr id="102403" name="Content Placeholder 2"/>
          <p:cNvSpPr>
            <a:spLocks noGrp="1"/>
          </p:cNvSpPr>
          <p:nvPr>
            <p:ph idx="1"/>
          </p:nvPr>
        </p:nvSpPr>
        <p:spPr/>
        <p:txBody>
          <a:bodyPr/>
          <a:lstStyle/>
          <a:p>
            <a:r>
              <a:rPr lang="en-US" altLang="en-US" dirty="0"/>
              <a:t>Web 2.0</a:t>
            </a:r>
          </a:p>
          <a:p>
            <a:pPr lvl="1"/>
            <a:r>
              <a:rPr lang="en-US" altLang="en-US" dirty="0"/>
              <a:t>Trend toward Web applications that are more interactive than traditional Web applications </a:t>
            </a:r>
          </a:p>
          <a:p>
            <a:pPr lvl="1"/>
            <a:r>
              <a:rPr lang="en-US" altLang="en-US" dirty="0"/>
              <a:t>Collaboration or e-collaboration is one of the key components</a:t>
            </a:r>
          </a:p>
          <a:p>
            <a:pPr lvl="1"/>
            <a:r>
              <a:rPr lang="en-US" altLang="en-US" dirty="0"/>
              <a:t>Main focus: social networking and collaboration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p:cNvSpPr>
            <a:spLocks noGrp="1"/>
          </p:cNvSpPr>
          <p:nvPr>
            <p:ph type="title"/>
          </p:nvPr>
        </p:nvSpPr>
        <p:spPr/>
        <p:txBody>
          <a:bodyPr>
            <a:normAutofit fontScale="90000"/>
          </a:bodyPr>
          <a:lstStyle/>
          <a:p>
            <a:br>
              <a:rPr lang="en-US" altLang="en-US" dirty="0"/>
            </a:br>
            <a:r>
              <a:rPr lang="en-US" altLang="en-US" sz="3600" dirty="0"/>
              <a:t>New Trends: The Web 2.0 and Web 3.0 Eras (2 of 3)</a:t>
            </a:r>
            <a:br>
              <a:rPr lang="en-US" altLang="en-US" dirty="0"/>
            </a:br>
            <a:endParaRPr lang="en-US" altLang="en-US" dirty="0"/>
          </a:p>
        </p:txBody>
      </p:sp>
      <p:sp>
        <p:nvSpPr>
          <p:cNvPr id="104451" name="Content Placeholder 2"/>
          <p:cNvSpPr>
            <a:spLocks noGrp="1"/>
          </p:cNvSpPr>
          <p:nvPr>
            <p:ph idx="1"/>
          </p:nvPr>
        </p:nvSpPr>
        <p:spPr/>
        <p:txBody>
          <a:bodyPr/>
          <a:lstStyle/>
          <a:p>
            <a:pPr lvl="1"/>
            <a:r>
              <a:rPr lang="en-US" altLang="en-US" dirty="0"/>
              <a:t>Provides personalization that allows users to access the Web more intelligently</a:t>
            </a:r>
          </a:p>
          <a:p>
            <a:pPr lvl="1"/>
            <a:r>
              <a:rPr lang="en-US" altLang="en-US" dirty="0"/>
              <a:t>Main focus: intelligent Web applications using artificial intelligence technologies</a:t>
            </a:r>
          </a:p>
          <a:p>
            <a:pPr lvl="1"/>
            <a:r>
              <a:rPr lang="en-US" altLang="en-US" dirty="0"/>
              <a:t>Goal: tailor online requests to users’ specific search patterns, preferences, and needs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4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44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445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6"/>
          <p:cNvSpPr>
            <a:spLocks noGrp="1"/>
          </p:cNvSpPr>
          <p:nvPr>
            <p:ph type="title"/>
          </p:nvPr>
        </p:nvSpPr>
        <p:spPr/>
        <p:txBody>
          <a:bodyPr>
            <a:noAutofit/>
          </a:bodyPr>
          <a:lstStyle/>
          <a:p>
            <a:r>
              <a:rPr lang="en-US" altLang="en-US" dirty="0">
                <a:solidFill>
                  <a:srgbClr val="FFFFFF"/>
                </a:solidFill>
              </a:rPr>
              <a:t>The Internet and the World Wide Web (2 of 4)</a:t>
            </a:r>
            <a:endParaRPr lang="en-US" altLang="en-US" dirty="0"/>
          </a:p>
        </p:txBody>
      </p:sp>
      <p:sp>
        <p:nvSpPr>
          <p:cNvPr id="22531" name="Content Placeholder 2"/>
          <p:cNvSpPr>
            <a:spLocks noGrp="1"/>
          </p:cNvSpPr>
          <p:nvPr>
            <p:ph idx="1"/>
          </p:nvPr>
        </p:nvSpPr>
        <p:spPr/>
        <p:txBody>
          <a:bodyPr/>
          <a:lstStyle/>
          <a:p>
            <a:r>
              <a:rPr lang="en-US" altLang="en-US" dirty="0"/>
              <a:t>Internet backbone: foundation network linked with fiber-optic cables that can support high bandwidth </a:t>
            </a:r>
          </a:p>
          <a:p>
            <a:pPr lvl="1"/>
            <a:r>
              <a:rPr lang="en-US" altLang="en-US" dirty="0"/>
              <a:t>Made up of many interconnected government, academic, commercial, and other high-capacity data routers</a:t>
            </a:r>
          </a:p>
          <a:p>
            <a:pPr lvl="1"/>
            <a:r>
              <a:rPr lang="en-US" altLang="en-US" dirty="0"/>
              <a:t>Private companies operate their own Internet backbones that interconnect at network access points (NAPs)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Title 1"/>
          <p:cNvSpPr>
            <a:spLocks noGrp="1"/>
          </p:cNvSpPr>
          <p:nvPr>
            <p:ph type="title"/>
          </p:nvPr>
        </p:nvSpPr>
        <p:spPr/>
        <p:txBody>
          <a:bodyPr>
            <a:normAutofit fontScale="90000"/>
          </a:bodyPr>
          <a:lstStyle/>
          <a:p>
            <a:br>
              <a:rPr lang="en-US" altLang="en-US" dirty="0"/>
            </a:br>
            <a:r>
              <a:rPr lang="en-US" altLang="en-US" sz="3600" dirty="0"/>
              <a:t>New Trends: The Web 2.0 and Web 3.0 Eras (3 of 3)</a:t>
            </a:r>
            <a:br>
              <a:rPr lang="en-US" altLang="en-US" dirty="0"/>
            </a:br>
            <a:endParaRPr lang="en-US" altLang="en-US" dirty="0"/>
          </a:p>
        </p:txBody>
      </p:sp>
      <p:sp>
        <p:nvSpPr>
          <p:cNvPr id="104451" name="Content Placeholder 2"/>
          <p:cNvSpPr>
            <a:spLocks noGrp="1"/>
          </p:cNvSpPr>
          <p:nvPr>
            <p:ph idx="1"/>
          </p:nvPr>
        </p:nvSpPr>
        <p:spPr/>
        <p:txBody>
          <a:bodyPr/>
          <a:lstStyle/>
          <a:p>
            <a:r>
              <a:rPr lang="en-US" altLang="en-US" dirty="0"/>
              <a:t>One part of Web 3.0 could be the semantic Web </a:t>
            </a:r>
          </a:p>
          <a:p>
            <a:pPr lvl="1"/>
            <a:r>
              <a:rPr lang="en-US" altLang="en-US" dirty="0"/>
              <a:t>Enable computers to understand what they are displaying and communicate more effectively with one another</a:t>
            </a:r>
          </a:p>
        </p:txBody>
      </p:sp>
    </p:spTree>
    <p:extLst>
      <p:ext uri="{BB962C8B-B14F-4D97-AF65-F5344CB8AC3E}">
        <p14:creationId xmlns:p14="http://schemas.microsoft.com/office/powerpoint/2010/main" val="2242248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4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445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Title 1"/>
          <p:cNvSpPr>
            <a:spLocks noGrp="1"/>
          </p:cNvSpPr>
          <p:nvPr>
            <p:ph type="title"/>
          </p:nvPr>
        </p:nvSpPr>
        <p:spPr/>
        <p:txBody>
          <a:bodyPr/>
          <a:lstStyle/>
          <a:p>
            <a:r>
              <a:rPr lang="en-US" altLang="en-US" dirty="0"/>
              <a:t>Blogs </a:t>
            </a:r>
          </a:p>
        </p:txBody>
      </p:sp>
      <p:sp>
        <p:nvSpPr>
          <p:cNvPr id="108547" name="Content Placeholder 2"/>
          <p:cNvSpPr>
            <a:spLocks noGrp="1"/>
          </p:cNvSpPr>
          <p:nvPr>
            <p:ph idx="1"/>
          </p:nvPr>
        </p:nvSpPr>
        <p:spPr/>
        <p:txBody>
          <a:bodyPr/>
          <a:lstStyle/>
          <a:p>
            <a:r>
              <a:rPr lang="en-US" altLang="en-US" dirty="0"/>
              <a:t>Journal or newsletter that is updated frequently and intended for the general public </a:t>
            </a:r>
          </a:p>
          <a:p>
            <a:pPr lvl="1"/>
            <a:r>
              <a:rPr lang="en-US" altLang="en-US" dirty="0"/>
              <a:t>Reflect the authors’ personalities and include philosophical reflections and opinions on social or political issues</a:t>
            </a:r>
          </a:p>
          <a:p>
            <a:r>
              <a:rPr lang="en-US" altLang="en-US" dirty="0"/>
              <a:t>Microblogs </a:t>
            </a:r>
          </a:p>
          <a:p>
            <a:pPr lvl="1"/>
            <a:r>
              <a:rPr lang="en-US" altLang="en-US" dirty="0"/>
              <a:t>Newer version of traditional blogs</a:t>
            </a:r>
          </a:p>
          <a:p>
            <a:pPr lvl="1"/>
            <a:r>
              <a:rPr lang="en-US" altLang="en-US" dirty="0"/>
              <a:t>Enable users to create smaller versions of blog posts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85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85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85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85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85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Title 1"/>
          <p:cNvSpPr>
            <a:spLocks noGrp="1"/>
          </p:cNvSpPr>
          <p:nvPr>
            <p:ph type="title"/>
          </p:nvPr>
        </p:nvSpPr>
        <p:spPr/>
        <p:txBody>
          <a:bodyPr/>
          <a:lstStyle/>
          <a:p>
            <a:r>
              <a:rPr lang="en-US" altLang="en-US" dirty="0"/>
              <a:t>Wikis</a:t>
            </a:r>
          </a:p>
        </p:txBody>
      </p:sp>
      <p:sp>
        <p:nvSpPr>
          <p:cNvPr id="110595" name="Content Placeholder 2"/>
          <p:cNvSpPr>
            <a:spLocks noGrp="1"/>
          </p:cNvSpPr>
          <p:nvPr>
            <p:ph idx="1"/>
          </p:nvPr>
        </p:nvSpPr>
        <p:spPr/>
        <p:txBody>
          <a:bodyPr/>
          <a:lstStyle/>
          <a:p>
            <a:r>
              <a:rPr lang="en-US" altLang="en-US" dirty="0"/>
              <a:t>Web site that allows users to add, delete, and modify content</a:t>
            </a:r>
          </a:p>
          <a:p>
            <a:pPr lvl="1"/>
            <a:r>
              <a:rPr lang="en-US" altLang="en-US" dirty="0"/>
              <a:t>Unique because an information user can also be an information provider</a:t>
            </a:r>
          </a:p>
          <a:p>
            <a:r>
              <a:rPr lang="en-US" altLang="en-US" dirty="0"/>
              <a:t>Drawback </a:t>
            </a:r>
          </a:p>
          <a:p>
            <a:pPr lvl="1"/>
            <a:r>
              <a:rPr lang="en-US" altLang="en-US" dirty="0"/>
              <a:t>Content accuracy is affected by allowing anyone to modify the content</a:t>
            </a:r>
          </a:p>
          <a:p>
            <a:r>
              <a:rPr lang="en-US" altLang="en-US" dirty="0"/>
              <a:t>Corporate wikis</a:t>
            </a:r>
          </a:p>
          <a:p>
            <a:pPr lvl="1"/>
            <a:r>
              <a:rPr lang="en-US" altLang="en-US" dirty="0"/>
              <a:t>Include tighter security and access controls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05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05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05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05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059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059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Title 1"/>
          <p:cNvSpPr>
            <a:spLocks noGrp="1"/>
          </p:cNvSpPr>
          <p:nvPr>
            <p:ph type="title"/>
          </p:nvPr>
        </p:nvSpPr>
        <p:spPr/>
        <p:txBody>
          <a:bodyPr/>
          <a:lstStyle/>
          <a:p>
            <a:r>
              <a:rPr lang="en-US" altLang="en-US" dirty="0"/>
              <a:t>Social Networking Sites</a:t>
            </a:r>
          </a:p>
        </p:txBody>
      </p:sp>
      <p:sp>
        <p:nvSpPr>
          <p:cNvPr id="104451" name="Content Placeholder 2"/>
          <p:cNvSpPr>
            <a:spLocks noGrp="1"/>
          </p:cNvSpPr>
          <p:nvPr>
            <p:ph idx="1"/>
          </p:nvPr>
        </p:nvSpPr>
        <p:spPr/>
        <p:txBody>
          <a:bodyPr/>
          <a:lstStyle/>
          <a:p>
            <a:r>
              <a:rPr lang="en-US" altLang="en-US" dirty="0"/>
              <a:t>Broad class of Web sites and services</a:t>
            </a:r>
          </a:p>
          <a:p>
            <a:pPr lvl="1"/>
            <a:r>
              <a:rPr lang="en-US" altLang="en-US" dirty="0"/>
              <a:t>Connect with friends, family, and colleagues online</a:t>
            </a:r>
          </a:p>
          <a:p>
            <a:pPr lvl="1"/>
            <a:r>
              <a:rPr lang="en-US" altLang="en-US" dirty="0"/>
              <a:t>Meet people with similar interests</a:t>
            </a:r>
          </a:p>
          <a:p>
            <a:r>
              <a:rPr lang="en-US" altLang="en-US" dirty="0"/>
              <a:t>Popular social networking sites </a:t>
            </a:r>
          </a:p>
          <a:p>
            <a:pPr lvl="1"/>
            <a:r>
              <a:rPr lang="en-US" altLang="en-US" dirty="0"/>
              <a:t>Facebook, Twitter, and LinkedIn</a:t>
            </a:r>
          </a:p>
          <a:p>
            <a:r>
              <a:rPr lang="en-US" altLang="en-US" dirty="0"/>
              <a:t>Used by companies for customer opinions and advertising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44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44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44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445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445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0445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Business Application of Social Networks </a:t>
            </a:r>
          </a:p>
        </p:txBody>
      </p:sp>
      <p:sp>
        <p:nvSpPr>
          <p:cNvPr id="3" name="Content Placeholder 2"/>
          <p:cNvSpPr>
            <a:spLocks noGrp="1"/>
          </p:cNvSpPr>
          <p:nvPr>
            <p:ph idx="1"/>
          </p:nvPr>
        </p:nvSpPr>
        <p:spPr/>
        <p:txBody>
          <a:bodyPr/>
          <a:lstStyle/>
          <a:p>
            <a:r>
              <a:rPr lang="en-US" dirty="0"/>
              <a:t>Social networks used for promotion</a:t>
            </a:r>
          </a:p>
          <a:p>
            <a:pPr lvl="1"/>
            <a:r>
              <a:rPr lang="en-US" dirty="0"/>
              <a:t>Facebook</a:t>
            </a:r>
          </a:p>
          <a:p>
            <a:pPr lvl="1"/>
            <a:r>
              <a:rPr lang="en-US" dirty="0"/>
              <a:t>Twitter</a:t>
            </a:r>
          </a:p>
          <a:p>
            <a:pPr lvl="1"/>
            <a:r>
              <a:rPr lang="en-US" dirty="0"/>
              <a:t>Pinterest</a:t>
            </a:r>
          </a:p>
          <a:p>
            <a:pPr lvl="1"/>
            <a:r>
              <a:rPr lang="en-US" dirty="0"/>
              <a:t>LinkedIn Groups</a:t>
            </a:r>
          </a:p>
          <a:p>
            <a:pPr lvl="1"/>
            <a:r>
              <a:rPr lang="en-US" dirty="0"/>
              <a:t>YouTube</a:t>
            </a:r>
          </a:p>
          <a:p>
            <a:pPr lvl="1"/>
            <a:r>
              <a:rPr lang="en-US" dirty="0"/>
              <a:t>Yelp, Foursquare, and Level Up</a:t>
            </a:r>
          </a:p>
        </p:txBody>
      </p:sp>
    </p:spTree>
    <p:extLst>
      <p:ext uri="{BB962C8B-B14F-4D97-AF65-F5344CB8AC3E}">
        <p14:creationId xmlns:p14="http://schemas.microsoft.com/office/powerpoint/2010/main" val="4021399478"/>
      </p:ext>
    </p:extLst>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p:cNvSpPr>
            <a:spLocks noGrp="1"/>
          </p:cNvSpPr>
          <p:nvPr>
            <p:ph type="title"/>
          </p:nvPr>
        </p:nvSpPr>
        <p:spPr/>
        <p:txBody>
          <a:bodyPr>
            <a:noAutofit/>
          </a:bodyPr>
          <a:lstStyle/>
          <a:p>
            <a:r>
              <a:rPr lang="en-US" altLang="en-US" dirty="0"/>
              <a:t>RSS (Really Simple Syndication) Feeds (1 of 2)</a:t>
            </a:r>
          </a:p>
        </p:txBody>
      </p:sp>
      <p:sp>
        <p:nvSpPr>
          <p:cNvPr id="114691" name="Content Placeholder 2"/>
          <p:cNvSpPr>
            <a:spLocks noGrp="1"/>
          </p:cNvSpPr>
          <p:nvPr>
            <p:ph idx="1"/>
          </p:nvPr>
        </p:nvSpPr>
        <p:spPr/>
        <p:txBody>
          <a:bodyPr/>
          <a:lstStyle/>
          <a:p>
            <a:r>
              <a:rPr lang="en-US" altLang="en-US" dirty="0"/>
              <a:t>Fast, easy way to distribute Web content in Extensible Markup Language (XML) format</a:t>
            </a:r>
          </a:p>
          <a:p>
            <a:pPr lvl="1"/>
            <a:r>
              <a:rPr lang="en-US" altLang="en-US" dirty="0"/>
              <a:t>Subscription service</a:t>
            </a:r>
          </a:p>
          <a:p>
            <a:pPr lvl="1"/>
            <a:r>
              <a:rPr lang="en-US" altLang="en-US" dirty="0"/>
              <a:t>Deliver new content selected from Web sites via a feed reader to one convenient spot</a:t>
            </a:r>
          </a:p>
          <a:p>
            <a:pPr lvl="1"/>
            <a:r>
              <a:rPr lang="en-US" altLang="en-US" dirty="0"/>
              <a:t>Subset of Standard Generalized Markup Language (SGML)</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46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46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469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4690" name="Title 1"/>
          <p:cNvSpPr>
            <a:spLocks noGrp="1"/>
          </p:cNvSpPr>
          <p:nvPr>
            <p:ph type="title"/>
          </p:nvPr>
        </p:nvSpPr>
        <p:spPr/>
        <p:txBody>
          <a:bodyPr>
            <a:noAutofit/>
          </a:bodyPr>
          <a:lstStyle/>
          <a:p>
            <a:r>
              <a:rPr lang="en-US" altLang="en-US" dirty="0"/>
              <a:t>RSS (Really Simple Syndication) Feeds (2 of 2)</a:t>
            </a:r>
          </a:p>
        </p:txBody>
      </p:sp>
      <p:sp>
        <p:nvSpPr>
          <p:cNvPr id="114691" name="Content Placeholder 2"/>
          <p:cNvSpPr>
            <a:spLocks noGrp="1"/>
          </p:cNvSpPr>
          <p:nvPr>
            <p:ph idx="1"/>
          </p:nvPr>
        </p:nvSpPr>
        <p:spPr/>
        <p:txBody>
          <a:bodyPr/>
          <a:lstStyle/>
          <a:p>
            <a:r>
              <a:rPr lang="en-US" altLang="en-US" dirty="0"/>
              <a:t>Extensible Markup Language (XML)</a:t>
            </a:r>
          </a:p>
          <a:p>
            <a:pPr lvl="1"/>
            <a:r>
              <a:rPr lang="en-US" altLang="en-US" dirty="0"/>
              <a:t>Flexible method for creating common formats for information</a:t>
            </a:r>
          </a:p>
          <a:p>
            <a:pPr lvl="1"/>
            <a:r>
              <a:rPr lang="en-US" altLang="en-US" dirty="0"/>
              <a:t>Tags represent the kind of content being posted and transmitted</a:t>
            </a:r>
          </a:p>
          <a:p>
            <a:pPr lvl="1"/>
            <a:r>
              <a:rPr lang="en-US" altLang="en-US" dirty="0"/>
              <a:t>Prevents confusion by defining data with a context </a:t>
            </a:r>
          </a:p>
          <a:p>
            <a:pPr lvl="1"/>
            <a:r>
              <a:rPr lang="en-US" altLang="en-US" dirty="0"/>
              <a:t>Designed to improve interoperability and data sharing between different systems </a:t>
            </a:r>
          </a:p>
        </p:txBody>
      </p:sp>
    </p:spTree>
    <p:extLst>
      <p:ext uri="{BB962C8B-B14F-4D97-AF65-F5344CB8AC3E}">
        <p14:creationId xmlns:p14="http://schemas.microsoft.com/office/powerpoint/2010/main" val="182295241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46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46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46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469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469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Title 1"/>
          <p:cNvSpPr>
            <a:spLocks noGrp="1"/>
          </p:cNvSpPr>
          <p:nvPr>
            <p:ph type="title"/>
          </p:nvPr>
        </p:nvSpPr>
        <p:spPr/>
        <p:txBody>
          <a:bodyPr/>
          <a:lstStyle/>
          <a:p>
            <a:r>
              <a:rPr lang="en-US" altLang="en-US" dirty="0"/>
              <a:t>Podcasting</a:t>
            </a:r>
          </a:p>
        </p:txBody>
      </p:sp>
      <p:sp>
        <p:nvSpPr>
          <p:cNvPr id="116739" name="Content Placeholder 2"/>
          <p:cNvSpPr>
            <a:spLocks noGrp="1"/>
          </p:cNvSpPr>
          <p:nvPr>
            <p:ph idx="1"/>
          </p:nvPr>
        </p:nvSpPr>
        <p:spPr/>
        <p:txBody>
          <a:bodyPr/>
          <a:lstStyle/>
          <a:p>
            <a:r>
              <a:rPr lang="en-US" altLang="en-US" dirty="0"/>
              <a:t>Electronic audio file posted on the Web for users to download to their mobile devices or computers </a:t>
            </a:r>
          </a:p>
          <a:p>
            <a:pPr lvl="1"/>
            <a:r>
              <a:rPr lang="en-US" altLang="en-US" dirty="0"/>
              <a:t>Consists of a specific URL and is defined with an XML item tag</a:t>
            </a:r>
          </a:p>
          <a:p>
            <a:pPr lvl="1"/>
            <a:r>
              <a:rPr lang="en-US" altLang="en-US" dirty="0"/>
              <a:t>Collected by an aggregator</a:t>
            </a:r>
          </a:p>
          <a:p>
            <a:pPr lvl="2"/>
            <a:r>
              <a:rPr lang="en-US" altLang="en-US" dirty="0"/>
              <a:t>iTunes or iPodder</a:t>
            </a:r>
          </a:p>
          <a:p>
            <a:pPr lvl="1"/>
            <a:r>
              <a:rPr lang="en-US" altLang="en-US" dirty="0"/>
              <a:t>Users can subscribe to a podcast</a:t>
            </a:r>
          </a:p>
          <a:p>
            <a:pPr lvl="2"/>
            <a:r>
              <a:rPr lang="en-US" altLang="en-US" dirty="0"/>
              <a:t>Increases accessibility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67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67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67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673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673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673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1"/>
          <p:cNvSpPr>
            <a:spLocks noGrp="1"/>
          </p:cNvSpPr>
          <p:nvPr>
            <p:ph type="title"/>
          </p:nvPr>
        </p:nvSpPr>
        <p:spPr/>
        <p:txBody>
          <a:bodyPr/>
          <a:lstStyle/>
          <a:p>
            <a:r>
              <a:rPr lang="en-US" altLang="en-US" dirty="0"/>
              <a:t>The Internet2 </a:t>
            </a:r>
          </a:p>
        </p:txBody>
      </p:sp>
      <p:sp>
        <p:nvSpPr>
          <p:cNvPr id="118787" name="Content Placeholder 2"/>
          <p:cNvSpPr>
            <a:spLocks noGrp="1"/>
          </p:cNvSpPr>
          <p:nvPr>
            <p:ph idx="1"/>
          </p:nvPr>
        </p:nvSpPr>
        <p:spPr/>
        <p:txBody>
          <a:bodyPr/>
          <a:lstStyle/>
          <a:p>
            <a:r>
              <a:rPr lang="en-US" altLang="en-US" dirty="0"/>
              <a:t>Collaborative effort involving more than 200 U.S. universities and corporations </a:t>
            </a:r>
          </a:p>
          <a:p>
            <a:pPr lvl="1"/>
            <a:r>
              <a:rPr lang="en-US" altLang="en-US" dirty="0"/>
              <a:t>Goal: develop advanced Internet technologies and applications for higher education and academic research</a:t>
            </a:r>
          </a:p>
          <a:p>
            <a:r>
              <a:rPr lang="en-US" altLang="en-US" dirty="0"/>
              <a:t>Gigapop: local connection point-of-presence that connects a variety of high-performance networks</a:t>
            </a:r>
          </a:p>
          <a:p>
            <a:pPr lvl="1"/>
            <a:r>
              <a:rPr lang="en-US" altLang="en-US" dirty="0"/>
              <a:t>Main function: exchange I2 traffic with a specified bandwidth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87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87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87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878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p:cNvSpPr>
            <a:spLocks noGrp="1"/>
          </p:cNvSpPr>
          <p:nvPr>
            <p:ph type="title"/>
          </p:nvPr>
        </p:nvSpPr>
        <p:spPr/>
        <p:txBody>
          <a:bodyPr>
            <a:noAutofit/>
          </a:bodyPr>
          <a:lstStyle/>
          <a:p>
            <a:r>
              <a:rPr lang="en-US" altLang="en-US" dirty="0"/>
              <a:t>The Internet of Everything and Beyond (1 of 3) </a:t>
            </a:r>
          </a:p>
        </p:txBody>
      </p:sp>
      <p:sp>
        <p:nvSpPr>
          <p:cNvPr id="122883" name="Content Placeholder 2"/>
          <p:cNvSpPr>
            <a:spLocks noGrp="1"/>
          </p:cNvSpPr>
          <p:nvPr>
            <p:ph idx="1"/>
          </p:nvPr>
        </p:nvSpPr>
        <p:spPr/>
        <p:txBody>
          <a:bodyPr/>
          <a:lstStyle/>
          <a:p>
            <a:r>
              <a:rPr lang="en-US" altLang="en-US" dirty="0"/>
              <a:t>The Internet of Everything (IoE)</a:t>
            </a:r>
          </a:p>
          <a:p>
            <a:pPr lvl="1"/>
            <a:r>
              <a:rPr lang="en-US" altLang="en-US" dirty="0"/>
              <a:t>Web-based development</a:t>
            </a:r>
          </a:p>
          <a:p>
            <a:pPr lvl="1"/>
            <a:r>
              <a:rPr lang="en-US" altLang="en-US" dirty="0"/>
              <a:t>People, processes, data, and things are interconnected via the Internet using various means</a:t>
            </a:r>
          </a:p>
          <a:p>
            <a:pPr lvl="2"/>
            <a:r>
              <a:rPr lang="en-US" altLang="en-US" dirty="0"/>
              <a:t>RFID devices, barcodes, wireless systems, and QR codes</a:t>
            </a:r>
          </a:p>
          <a:p>
            <a:r>
              <a:rPr lang="en-US" altLang="en-US" dirty="0"/>
              <a:t>Internet of things (IoT)</a:t>
            </a:r>
          </a:p>
          <a:p>
            <a:pPr lvl="1"/>
            <a:r>
              <a:rPr lang="en-US" altLang="en-US" dirty="0"/>
              <a:t>Physical objects that are connected to the Internet and to all the other physical objects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8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8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8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8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28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28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6"/>
          <p:cNvSpPr>
            <a:spLocks noGrp="1"/>
          </p:cNvSpPr>
          <p:nvPr>
            <p:ph type="title"/>
          </p:nvPr>
        </p:nvSpPr>
        <p:spPr/>
        <p:txBody>
          <a:bodyPr>
            <a:noAutofit/>
          </a:bodyPr>
          <a:lstStyle/>
          <a:p>
            <a:r>
              <a:rPr lang="en-US" altLang="en-US" dirty="0">
                <a:solidFill>
                  <a:srgbClr val="FFFFFF"/>
                </a:solidFill>
              </a:rPr>
              <a:t>The Internet and the World Wide Web (3 of 4)</a:t>
            </a:r>
            <a:endParaRPr lang="en-US" altLang="en-US" dirty="0"/>
          </a:p>
        </p:txBody>
      </p:sp>
      <p:sp>
        <p:nvSpPr>
          <p:cNvPr id="24579" name="Content Placeholder 2"/>
          <p:cNvSpPr>
            <a:spLocks noGrp="1"/>
          </p:cNvSpPr>
          <p:nvPr>
            <p:ph idx="1"/>
          </p:nvPr>
        </p:nvSpPr>
        <p:spPr/>
        <p:txBody>
          <a:bodyPr/>
          <a:lstStyle/>
          <a:p>
            <a:r>
              <a:rPr lang="en-US" altLang="en-US" dirty="0"/>
              <a:t>The World Wide Web (i.e., WWW or the Web) changed the Internet in 1989 </a:t>
            </a:r>
          </a:p>
          <a:p>
            <a:pPr lvl="1"/>
            <a:r>
              <a:rPr lang="en-US" altLang="en-US" dirty="0"/>
              <a:t>Introduced a graphical interface to text-based Internet</a:t>
            </a:r>
          </a:p>
          <a:p>
            <a:pPr lvl="1"/>
            <a:r>
              <a:rPr lang="en-US" altLang="en-US" dirty="0"/>
              <a:t>Organizes information by using hypermedia </a:t>
            </a:r>
          </a:p>
          <a:p>
            <a:pPr lvl="2"/>
            <a:r>
              <a:rPr lang="en-US" altLang="en-US" dirty="0"/>
              <a:t>Documents include embedded references to audio, text, images, video, and other documents </a:t>
            </a:r>
          </a:p>
          <a:p>
            <a:pPr lvl="1"/>
            <a:r>
              <a:rPr lang="en-IN" altLang="en-US" dirty="0"/>
              <a:t>Hypertext: embedded references in hypermedia documents</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5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45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Title 1"/>
          <p:cNvSpPr>
            <a:spLocks noGrp="1"/>
          </p:cNvSpPr>
          <p:nvPr>
            <p:ph type="title"/>
          </p:nvPr>
        </p:nvSpPr>
        <p:spPr/>
        <p:txBody>
          <a:bodyPr>
            <a:noAutofit/>
          </a:bodyPr>
          <a:lstStyle/>
          <a:p>
            <a:r>
              <a:rPr lang="en-US" altLang="en-US" dirty="0"/>
              <a:t>The Internet of Everything and Beyond (2 of 3) </a:t>
            </a:r>
          </a:p>
        </p:txBody>
      </p:sp>
      <p:sp>
        <p:nvSpPr>
          <p:cNvPr id="123907" name="Content Placeholder 2"/>
          <p:cNvSpPr>
            <a:spLocks noGrp="1"/>
          </p:cNvSpPr>
          <p:nvPr>
            <p:ph idx="1"/>
          </p:nvPr>
        </p:nvSpPr>
        <p:spPr/>
        <p:txBody>
          <a:bodyPr/>
          <a:lstStyle/>
          <a:p>
            <a:r>
              <a:rPr lang="en-US" altLang="en-US" dirty="0"/>
              <a:t>Technology behind the Internet of Everything facilitates:</a:t>
            </a:r>
          </a:p>
          <a:p>
            <a:pPr lvl="1"/>
            <a:r>
              <a:rPr lang="en-US" altLang="en-US" dirty="0"/>
              <a:t>Automated inventory systems in the retail industry</a:t>
            </a:r>
          </a:p>
          <a:p>
            <a:pPr lvl="1"/>
            <a:r>
              <a:rPr lang="en-US" altLang="en-US" dirty="0"/>
              <a:t>Automated and programmable appliances in domestic households</a:t>
            </a:r>
          </a:p>
          <a:p>
            <a:pPr lvl="1"/>
            <a:r>
              <a:rPr lang="en-US" altLang="en-US" dirty="0"/>
              <a:t>Road and bridge systems</a:t>
            </a:r>
          </a:p>
          <a:p>
            <a:pPr lvl="1"/>
            <a:r>
              <a:rPr lang="en-US" altLang="en-US" dirty="0"/>
              <a:t>Helps solve social problems: hunger, water pollution, adverse climate change, and increasing energy costs</a:t>
            </a:r>
          </a:p>
          <a:p>
            <a:pPr lvl="1"/>
            <a:endParaRPr lang="en-US" altLang="en-US" dirty="0"/>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39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39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390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390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Title 1"/>
          <p:cNvSpPr>
            <a:spLocks noGrp="1"/>
          </p:cNvSpPr>
          <p:nvPr>
            <p:ph type="title"/>
          </p:nvPr>
        </p:nvSpPr>
        <p:spPr/>
        <p:txBody>
          <a:bodyPr>
            <a:noAutofit/>
          </a:bodyPr>
          <a:lstStyle/>
          <a:p>
            <a:r>
              <a:rPr lang="en-US" altLang="en-US" dirty="0"/>
              <a:t>The Internet of Everything and Beyond (3 of 3) </a:t>
            </a:r>
          </a:p>
        </p:txBody>
      </p:sp>
      <p:sp>
        <p:nvSpPr>
          <p:cNvPr id="123907" name="Content Placeholder 2"/>
          <p:cNvSpPr>
            <a:spLocks noGrp="1"/>
          </p:cNvSpPr>
          <p:nvPr>
            <p:ph idx="1"/>
          </p:nvPr>
        </p:nvSpPr>
        <p:spPr/>
        <p:txBody>
          <a:bodyPr/>
          <a:lstStyle/>
          <a:p>
            <a:r>
              <a:rPr lang="en-IN" altLang="en-US" dirty="0"/>
              <a:t>Internet of Me (IoM)</a:t>
            </a:r>
          </a:p>
          <a:p>
            <a:pPr lvl="1"/>
            <a:r>
              <a:rPr lang="en-IN" altLang="en-US" dirty="0"/>
              <a:t>Subset Internet that gathers and processes information for a given user from the entire Internet and IoT devices to deliver a personalized experience</a:t>
            </a:r>
            <a:endParaRPr lang="en-US" altLang="en-US" dirty="0"/>
          </a:p>
        </p:txBody>
      </p:sp>
    </p:spTree>
    <p:extLst>
      <p:ext uri="{BB962C8B-B14F-4D97-AF65-F5344CB8AC3E}">
        <p14:creationId xmlns:p14="http://schemas.microsoft.com/office/powerpoint/2010/main" val="22891154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39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3907">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(1 of 2)</a:t>
            </a:r>
          </a:p>
        </p:txBody>
      </p:sp>
      <p:sp>
        <p:nvSpPr>
          <p:cNvPr id="3" name="Content Placeholder 2"/>
          <p:cNvSpPr>
            <a:spLocks noGrp="1"/>
          </p:cNvSpPr>
          <p:nvPr>
            <p:ph idx="1"/>
          </p:nvPr>
        </p:nvSpPr>
        <p:spPr/>
        <p:txBody>
          <a:bodyPr/>
          <a:lstStyle/>
          <a:p>
            <a:r>
              <a:rPr lang="en-US" dirty="0"/>
              <a:t>The Internet can be used and accessed via navigational tools, search engines, and directories</a:t>
            </a:r>
          </a:p>
          <a:p>
            <a:r>
              <a:rPr lang="en-US" dirty="0"/>
              <a:t>TCP/IP provides many useful e-mail protocols</a:t>
            </a:r>
          </a:p>
          <a:p>
            <a:r>
              <a:rPr lang="en-US" dirty="0"/>
              <a:t>Web applications can be used with minimum costs</a:t>
            </a:r>
          </a:p>
          <a:p>
            <a:r>
              <a:rPr lang="en-US" dirty="0"/>
              <a:t>Intranet is a network within a firm that uses Internet protocols and technologies </a:t>
            </a:r>
          </a:p>
          <a:p>
            <a:endParaRPr lang="en-US" dirty="0"/>
          </a:p>
        </p:txBody>
      </p:sp>
    </p:spTree>
    <p:extLst>
      <p:ext uri="{BB962C8B-B14F-4D97-AF65-F5344CB8AC3E}">
        <p14:creationId xmlns:p14="http://schemas.microsoft.com/office/powerpoint/2010/main" val="1323274147"/>
      </p:ext>
    </p:extLst>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(2 of 2)</a:t>
            </a:r>
          </a:p>
        </p:txBody>
      </p:sp>
      <p:sp>
        <p:nvSpPr>
          <p:cNvPr id="3" name="Content Placeholder 2"/>
          <p:cNvSpPr>
            <a:spLocks noGrp="1"/>
          </p:cNvSpPr>
          <p:nvPr>
            <p:ph idx="1"/>
          </p:nvPr>
        </p:nvSpPr>
        <p:spPr/>
        <p:txBody>
          <a:bodyPr/>
          <a:lstStyle/>
          <a:p>
            <a:r>
              <a:rPr lang="en-US" dirty="0"/>
              <a:t>Extranets are considered a type of interorganizational system (IOS)</a:t>
            </a:r>
          </a:p>
          <a:p>
            <a:r>
              <a:rPr lang="en-US" dirty="0"/>
              <a:t>Recent trends include Web 2.0 and Web 3.0</a:t>
            </a:r>
          </a:p>
          <a:p>
            <a:r>
              <a:rPr lang="en-US" dirty="0"/>
              <a:t>Individuals, businesses, and governments benefit from IoE technology</a:t>
            </a:r>
          </a:p>
          <a:p>
            <a:endParaRPr lang="en-US" dirty="0"/>
          </a:p>
        </p:txBody>
      </p:sp>
    </p:spTree>
    <p:extLst>
      <p:ext uri="{BB962C8B-B14F-4D97-AF65-F5344CB8AC3E}">
        <p14:creationId xmlns:p14="http://schemas.microsoft.com/office/powerpoint/2010/main" val="2165749854"/>
      </p:ext>
    </p:extLst>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6"/>
          <p:cNvSpPr>
            <a:spLocks noGrp="1"/>
          </p:cNvSpPr>
          <p:nvPr>
            <p:ph type="title"/>
          </p:nvPr>
        </p:nvSpPr>
        <p:spPr/>
        <p:txBody>
          <a:bodyPr>
            <a:noAutofit/>
          </a:bodyPr>
          <a:lstStyle/>
          <a:p>
            <a:r>
              <a:rPr lang="en-US" altLang="en-US" dirty="0"/>
              <a:t>The Internet and the World Wide Web (4 of 4)</a:t>
            </a:r>
            <a:endParaRPr lang="en-US" altLang="en-US" sz="2000" dirty="0"/>
          </a:p>
        </p:txBody>
      </p:sp>
      <p:sp>
        <p:nvSpPr>
          <p:cNvPr id="24579" name="Content Placeholder 2"/>
          <p:cNvSpPr>
            <a:spLocks noGrp="1"/>
          </p:cNvSpPr>
          <p:nvPr>
            <p:ph idx="1"/>
          </p:nvPr>
        </p:nvSpPr>
        <p:spPr/>
        <p:txBody>
          <a:bodyPr/>
          <a:lstStyle/>
          <a:p>
            <a:r>
              <a:rPr lang="en-US" altLang="en-US" dirty="0"/>
              <a:t>Server or Web server </a:t>
            </a:r>
          </a:p>
          <a:p>
            <a:pPr lvl="1"/>
            <a:r>
              <a:rPr lang="en-US" altLang="en-US" dirty="0"/>
              <a:t>Any computer that stores hypermedia documents and makes them available to other computers on the Internet </a:t>
            </a:r>
          </a:p>
          <a:p>
            <a:r>
              <a:rPr lang="en-US" altLang="en-US" dirty="0"/>
              <a:t>Exciting feature of the Web</a:t>
            </a:r>
          </a:p>
          <a:p>
            <a:pPr lvl="1"/>
            <a:r>
              <a:rPr lang="en-US" altLang="en-US" dirty="0"/>
              <a:t>Hypermedia can be stored anywhere in the world, so users can jump from a site in the U.S. to a site in France in a few milliseconds </a:t>
            </a:r>
          </a:p>
        </p:txBody>
      </p:sp>
    </p:spTree>
    <p:extLst>
      <p:ext uri="{BB962C8B-B14F-4D97-AF65-F5344CB8AC3E}">
        <p14:creationId xmlns:p14="http://schemas.microsoft.com/office/powerpoint/2010/main" val="275192553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5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dirty="0"/>
              <a:t>The Domain Name System (1 of 2)</a:t>
            </a:r>
          </a:p>
        </p:txBody>
      </p:sp>
      <p:sp>
        <p:nvSpPr>
          <p:cNvPr id="11267" name="Content Placeholder 2"/>
          <p:cNvSpPr>
            <a:spLocks noGrp="1"/>
          </p:cNvSpPr>
          <p:nvPr>
            <p:ph idx="1"/>
          </p:nvPr>
        </p:nvSpPr>
        <p:spPr/>
        <p:txBody>
          <a:bodyPr/>
          <a:lstStyle/>
          <a:p>
            <a:r>
              <a:rPr lang="en-US" altLang="en-US" dirty="0"/>
              <a:t>Domain names </a:t>
            </a:r>
          </a:p>
          <a:p>
            <a:pPr lvl="1"/>
            <a:r>
              <a:rPr lang="en-US" altLang="en-US" dirty="0"/>
              <a:t>Unique identifiers of computer or network addresses on the Internet </a:t>
            </a:r>
          </a:p>
          <a:p>
            <a:r>
              <a:rPr lang="en-US" altLang="en-US" dirty="0"/>
              <a:t>Internet Protocol (IP) address</a:t>
            </a:r>
          </a:p>
          <a:p>
            <a:pPr lvl="1"/>
            <a:r>
              <a:rPr lang="en-US" altLang="en-US" dirty="0"/>
              <a:t>Assigned by the Internet Corporation for Assigned Names and Numbers (ICANN)</a:t>
            </a:r>
          </a:p>
          <a:p>
            <a:r>
              <a:rPr lang="en-US" altLang="en-US" dirty="0"/>
              <a:t>Domain Name System (DNS)</a:t>
            </a:r>
          </a:p>
          <a:p>
            <a:pPr lvl="1"/>
            <a:r>
              <a:rPr lang="en-US" altLang="en-US" dirty="0"/>
              <a:t>Protocol that converts domain names into IP addresses when information is transferred from one network to another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6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26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6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26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lstStyle/>
          <a:p>
            <a:r>
              <a:rPr lang="en-US" altLang="en-US" dirty="0"/>
              <a:t>The Domain Name System (2 of 2)</a:t>
            </a:r>
          </a:p>
        </p:txBody>
      </p:sp>
      <p:sp>
        <p:nvSpPr>
          <p:cNvPr id="28675" name="Content Placeholder 2"/>
          <p:cNvSpPr>
            <a:spLocks noGrp="1"/>
          </p:cNvSpPr>
          <p:nvPr>
            <p:ph idx="1"/>
          </p:nvPr>
        </p:nvSpPr>
        <p:spPr/>
        <p:txBody>
          <a:bodyPr/>
          <a:lstStyle/>
          <a:p>
            <a:r>
              <a:rPr lang="en-US" altLang="en-US" dirty="0"/>
              <a:t>Domain names are used to identify a Web page in uniform resource locators (URLs)</a:t>
            </a:r>
          </a:p>
          <a:p>
            <a:pPr lvl="1"/>
            <a:r>
              <a:rPr lang="en-US" altLang="en-US" dirty="0"/>
              <a:t>Refer to the address of a document or site</a:t>
            </a:r>
          </a:p>
          <a:p>
            <a:pPr lvl="1"/>
            <a:r>
              <a:rPr lang="en-US" altLang="en-US" dirty="0"/>
              <a:t>Have a suffix that indicates the top-level domain (TLD)</a:t>
            </a:r>
          </a:p>
          <a:p>
            <a:pPr lvl="1"/>
            <a:r>
              <a:rPr lang="en-US" altLang="en-US" dirty="0"/>
              <a:t>Denotes the type of organization or country the address specifies</a:t>
            </a:r>
          </a:p>
          <a:p>
            <a:pPr lvl="1"/>
            <a:r>
              <a:rPr lang="en-US" altLang="en-US" dirty="0"/>
              <a:t>Divided: top-level domains (gTLDs) and country code top-level domains (ccTLDs)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6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6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6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67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Office Theme">
  <a:themeElements>
    <a:clrScheme name="Custom 1">
      <a:dk1>
        <a:srgbClr val="618097"/>
      </a:dk1>
      <a:lt1>
        <a:srgbClr val="FFFFFF"/>
      </a:lt1>
      <a:dk2>
        <a:srgbClr val="000000"/>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2688</Words>
  <Application>Microsoft Office PowerPoint</Application>
  <PresentationFormat>On-screen Show (4:3)</PresentationFormat>
  <Paragraphs>422</Paragraphs>
  <Slides>64</Slides>
  <Notes>50</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64</vt:i4>
      </vt:variant>
    </vt:vector>
  </HeadingPairs>
  <TitlesOfParts>
    <vt:vector size="76" baseType="lpstr">
      <vt:lpstr>ＭＳ Ｐゴシック</vt:lpstr>
      <vt:lpstr>Arial</vt:lpstr>
      <vt:lpstr>Arial Narrow</vt:lpstr>
      <vt:lpstr>Calibri</vt:lpstr>
      <vt:lpstr>DINPro-CondBlack</vt:lpstr>
      <vt:lpstr>Folio Std Light</vt:lpstr>
      <vt:lpstr>Folio Std Medium</vt:lpstr>
      <vt:lpstr>Franklin Gothic Medium</vt:lpstr>
      <vt:lpstr>Lucida Grande</vt:lpstr>
      <vt:lpstr>Rockwell</vt:lpstr>
      <vt:lpstr>Times New Roman</vt:lpstr>
      <vt:lpstr>2_Office Theme</vt:lpstr>
      <vt:lpstr>PowerPoint Presentation</vt:lpstr>
      <vt:lpstr>Learning Objectives (1 of 2) </vt:lpstr>
      <vt:lpstr>Learning Objectives (2 of 2)</vt:lpstr>
      <vt:lpstr>The Internet and the World Wide Web (1 of 4)</vt:lpstr>
      <vt:lpstr>The Internet and the World Wide Web (2 of 4)</vt:lpstr>
      <vt:lpstr>The Internet and the World Wide Web (3 of 4)</vt:lpstr>
      <vt:lpstr>The Internet and the World Wide Web (4 of 4)</vt:lpstr>
      <vt:lpstr>The Domain Name System (1 of 2)</vt:lpstr>
      <vt:lpstr>The Domain Name System (2 of 2)</vt:lpstr>
      <vt:lpstr>7.1 Generic Top-Level Domains</vt:lpstr>
      <vt:lpstr>Types of Internet Connections </vt:lpstr>
      <vt:lpstr> Navigational Tools, Search Engines,  and Directories </vt:lpstr>
      <vt:lpstr>Navigational Tools</vt:lpstr>
      <vt:lpstr>Search Engines and Directories (1 of 4)</vt:lpstr>
      <vt:lpstr>Search Engines and Directories (2 of 4)</vt:lpstr>
      <vt:lpstr>Search Engines and Directories (3 of 4)</vt:lpstr>
      <vt:lpstr>Search Engines and Directories (4 of 4)</vt:lpstr>
      <vt:lpstr>Internet Services</vt:lpstr>
      <vt:lpstr>E-Mail</vt:lpstr>
      <vt:lpstr>Newsgroups and Discussion Groups</vt:lpstr>
      <vt:lpstr>Instant Messaging (1 of 2)</vt:lpstr>
      <vt:lpstr>Instant Messaging (2 of 2)</vt:lpstr>
      <vt:lpstr>Internet Telephony (1 of 2)</vt:lpstr>
      <vt:lpstr>Internet Telephony (2 of 2)</vt:lpstr>
      <vt:lpstr>Web Applications </vt:lpstr>
      <vt:lpstr>Tourism and Travel </vt:lpstr>
      <vt:lpstr>Publishing</vt:lpstr>
      <vt:lpstr>Higher Education</vt:lpstr>
      <vt:lpstr>Real Estate (1 of 2)</vt:lpstr>
      <vt:lpstr>Real Estate (2 of 2)</vt:lpstr>
      <vt:lpstr>Employment</vt:lpstr>
      <vt:lpstr>Financial Institutions (1 of 2)</vt:lpstr>
      <vt:lpstr>Financial Institutions (2 of 2)</vt:lpstr>
      <vt:lpstr>Software Distribution </vt:lpstr>
      <vt:lpstr>Health Care</vt:lpstr>
      <vt:lpstr>Politics (1 of 2)</vt:lpstr>
      <vt:lpstr>Politics (2 of 2)</vt:lpstr>
      <vt:lpstr>Intranets (1 of 2)</vt:lpstr>
      <vt:lpstr>Intranets (2 of 2) </vt:lpstr>
      <vt:lpstr>7.3 Simple Intranet Architecture</vt:lpstr>
      <vt:lpstr> 7.2 The Internet vs. Intranets</vt:lpstr>
      <vt:lpstr>Applications of an Intranet </vt:lpstr>
      <vt:lpstr>Extranets (1 of 3)</vt:lpstr>
      <vt:lpstr>Extranets (2 of 3)</vt:lpstr>
      <vt:lpstr>7.4 Simple Extranet Architecture</vt:lpstr>
      <vt:lpstr>Extranets (3 of 3)</vt:lpstr>
      <vt:lpstr>7.3    Comparisons</vt:lpstr>
      <vt:lpstr> New Trends: The Web 2.0 and Web 3.0 Eras (1 of 3) </vt:lpstr>
      <vt:lpstr> New Trends: The Web 2.0 and Web 3.0 Eras (2 of 3) </vt:lpstr>
      <vt:lpstr> New Trends: The Web 2.0 and Web 3.0 Eras (3 of 3) </vt:lpstr>
      <vt:lpstr>Blogs </vt:lpstr>
      <vt:lpstr>Wikis</vt:lpstr>
      <vt:lpstr>Social Networking Sites</vt:lpstr>
      <vt:lpstr>Business Application of Social Networks </vt:lpstr>
      <vt:lpstr>RSS (Really Simple Syndication) Feeds (1 of 2)</vt:lpstr>
      <vt:lpstr>RSS (Really Simple Syndication) Feeds (2 of 2)</vt:lpstr>
      <vt:lpstr>Podcasting</vt:lpstr>
      <vt:lpstr>The Internet2 </vt:lpstr>
      <vt:lpstr>The Internet of Everything and Beyond (1 of 3) </vt:lpstr>
      <vt:lpstr>The Internet of Everything and Beyond (2 of 3) </vt:lpstr>
      <vt:lpstr>The Internet of Everything and Beyond (3 of 3) </vt:lpstr>
      <vt:lpstr>Summary (1 of 2)</vt:lpstr>
      <vt:lpstr>Summary (2 of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2018-07-07T21:38:33Z</dcterms:created>
  <dcterms:modified xsi:type="dcterms:W3CDTF">2018-07-10T19:10:10Z</dcterms:modified>
</cp:coreProperties>
</file>

<file path=docProps/thumbnail.jpeg>
</file>